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81" r:id="rId6"/>
    <p:sldId id="266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7" r:id="rId16"/>
    <p:sldId id="273" r:id="rId17"/>
    <p:sldId id="274" r:id="rId18"/>
    <p:sldId id="278" r:id="rId19"/>
    <p:sldId id="280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0093"/>
    <a:srgbClr val="800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ลักษณะชุดรูปแบบ 1 - เน้น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E6B6E-97FF-41BD-B11E-70A27EEC9029}" type="doc">
      <dgm:prSet loTypeId="urn:microsoft.com/office/officeart/2005/8/layout/vList4#1" loCatId="list" qsTypeId="urn:microsoft.com/office/officeart/2005/8/quickstyle/simple2" qsCatId="simple" csTypeId="urn:microsoft.com/office/officeart/2005/8/colors/accent1_2" csCatId="accent1" phldr="1"/>
      <dgm:spPr/>
    </dgm:pt>
    <dgm:pt modelId="{74967DA3-512A-44AB-9023-1894680E2F39}">
      <dgm:prSet phldrT="[ข้อความ]"/>
      <dgm:spPr/>
      <dgm:t>
        <a:bodyPr/>
        <a:lstStyle/>
        <a:p>
          <a:r>
            <a:rPr lang="en-US" dirty="0" smtClean="0"/>
            <a:t>airway</a:t>
          </a:r>
          <a:endParaRPr lang="en-US" dirty="0"/>
        </a:p>
      </dgm:t>
    </dgm:pt>
    <dgm:pt modelId="{43F949D3-B4DC-475C-AA44-6E620DC2AEE3}" type="parTrans" cxnId="{71B1FEEB-7600-4FD5-BED8-F252A9CF7EEE}">
      <dgm:prSet/>
      <dgm:spPr/>
      <dgm:t>
        <a:bodyPr/>
        <a:lstStyle/>
        <a:p>
          <a:endParaRPr lang="en-US"/>
        </a:p>
      </dgm:t>
    </dgm:pt>
    <dgm:pt modelId="{0FBF0F8A-5981-4A7E-9251-11AA0393064E}" type="sibTrans" cxnId="{71B1FEEB-7600-4FD5-BED8-F252A9CF7EEE}">
      <dgm:prSet/>
      <dgm:spPr/>
      <dgm:t>
        <a:bodyPr/>
        <a:lstStyle/>
        <a:p>
          <a:endParaRPr lang="en-US"/>
        </a:p>
      </dgm:t>
    </dgm:pt>
    <dgm:pt modelId="{A1AAECC4-CDF4-4C86-BDE0-3DF49EAAC065}">
      <dgm:prSet phldrT="[ข้อความ]"/>
      <dgm:spPr/>
      <dgm:t>
        <a:bodyPr/>
        <a:lstStyle/>
        <a:p>
          <a:r>
            <a:rPr lang="en-US" dirty="0" smtClean="0"/>
            <a:t>breathing</a:t>
          </a:r>
          <a:endParaRPr lang="en-US" dirty="0"/>
        </a:p>
      </dgm:t>
    </dgm:pt>
    <dgm:pt modelId="{EBE00772-8F5A-48CE-BB2C-7527C23356E8}" type="parTrans" cxnId="{1795C140-58B2-42F1-81A0-61B95ABDFC04}">
      <dgm:prSet/>
      <dgm:spPr/>
      <dgm:t>
        <a:bodyPr/>
        <a:lstStyle/>
        <a:p>
          <a:endParaRPr lang="en-US"/>
        </a:p>
      </dgm:t>
    </dgm:pt>
    <dgm:pt modelId="{C88199B8-7E6A-4F9F-B4AD-212D75CAA627}" type="sibTrans" cxnId="{1795C140-58B2-42F1-81A0-61B95ABDFC04}">
      <dgm:prSet/>
      <dgm:spPr/>
      <dgm:t>
        <a:bodyPr/>
        <a:lstStyle/>
        <a:p>
          <a:endParaRPr lang="en-US"/>
        </a:p>
      </dgm:t>
    </dgm:pt>
    <dgm:pt modelId="{B5C6F26A-D778-4C28-955F-7792CD2FD1CA}">
      <dgm:prSet phldrT="[ข้อความ]"/>
      <dgm:spPr/>
      <dgm:t>
        <a:bodyPr/>
        <a:lstStyle/>
        <a:p>
          <a:r>
            <a:rPr lang="en-US" dirty="0" smtClean="0"/>
            <a:t>Circulation</a:t>
          </a:r>
          <a:endParaRPr lang="en-US" dirty="0"/>
        </a:p>
      </dgm:t>
    </dgm:pt>
    <dgm:pt modelId="{D1A7A96A-8751-4612-9645-D51E191443F7}" type="parTrans" cxnId="{2FFF412B-83C2-45D0-A9D1-4874343EB221}">
      <dgm:prSet/>
      <dgm:spPr/>
      <dgm:t>
        <a:bodyPr/>
        <a:lstStyle/>
        <a:p>
          <a:endParaRPr lang="en-US"/>
        </a:p>
      </dgm:t>
    </dgm:pt>
    <dgm:pt modelId="{A7EE16FF-AE40-4355-9DCF-ABFF8BD916E6}" type="sibTrans" cxnId="{2FFF412B-83C2-45D0-A9D1-4874343EB221}">
      <dgm:prSet/>
      <dgm:spPr/>
      <dgm:t>
        <a:bodyPr/>
        <a:lstStyle/>
        <a:p>
          <a:endParaRPr lang="en-US"/>
        </a:p>
      </dgm:t>
    </dgm:pt>
    <dgm:pt modelId="{BF20990F-FC68-43C1-9B78-56E9954E2BBC}">
      <dgm:prSet phldrT="[ข้อความ]"/>
      <dgm:spPr/>
      <dgm:t>
        <a:bodyPr/>
        <a:lstStyle/>
        <a:p>
          <a:r>
            <a:rPr lang="en-US" dirty="0" smtClean="0"/>
            <a:t>diet</a:t>
          </a:r>
          <a:endParaRPr lang="en-US" dirty="0"/>
        </a:p>
      </dgm:t>
    </dgm:pt>
    <dgm:pt modelId="{34BED073-802B-4ECE-BD2C-359AD470E4B7}" type="parTrans" cxnId="{8646A8D0-04CB-4177-B9FB-B7582B87CF0C}">
      <dgm:prSet/>
      <dgm:spPr/>
      <dgm:t>
        <a:bodyPr/>
        <a:lstStyle/>
        <a:p>
          <a:endParaRPr lang="en-US"/>
        </a:p>
      </dgm:t>
    </dgm:pt>
    <dgm:pt modelId="{6DF5D1B9-8719-41DC-8277-56FC0DB079D3}" type="sibTrans" cxnId="{8646A8D0-04CB-4177-B9FB-B7582B87CF0C}">
      <dgm:prSet/>
      <dgm:spPr/>
      <dgm:t>
        <a:bodyPr/>
        <a:lstStyle/>
        <a:p>
          <a:endParaRPr lang="en-US"/>
        </a:p>
      </dgm:t>
    </dgm:pt>
    <dgm:pt modelId="{4C19F73C-F918-49A9-969D-085548180C68}" type="pres">
      <dgm:prSet presAssocID="{A64E6B6E-97FF-41BD-B11E-70A27EEC9029}" presName="linear" presStyleCnt="0">
        <dgm:presLayoutVars>
          <dgm:dir/>
          <dgm:resizeHandles val="exact"/>
        </dgm:presLayoutVars>
      </dgm:prSet>
      <dgm:spPr/>
    </dgm:pt>
    <dgm:pt modelId="{1BF03CA7-B7A4-46AB-A646-86056948729B}" type="pres">
      <dgm:prSet presAssocID="{74967DA3-512A-44AB-9023-1894680E2F39}" presName="comp" presStyleCnt="0"/>
      <dgm:spPr/>
    </dgm:pt>
    <dgm:pt modelId="{FB1968FA-F993-4BC5-9CFE-81F455D02CF7}" type="pres">
      <dgm:prSet presAssocID="{74967DA3-512A-44AB-9023-1894680E2F39}" presName="box" presStyleLbl="node1" presStyleIdx="0" presStyleCnt="4" custLinFactNeighborX="2362" custLinFactNeighborY="0"/>
      <dgm:spPr/>
      <dgm:t>
        <a:bodyPr/>
        <a:lstStyle/>
        <a:p>
          <a:endParaRPr lang="en-US"/>
        </a:p>
      </dgm:t>
    </dgm:pt>
    <dgm:pt modelId="{BE08B53C-95E5-46C0-8B5D-19937830E0A7}" type="pres">
      <dgm:prSet presAssocID="{74967DA3-512A-44AB-9023-1894680E2F39}" presName="img" presStyleLbl="fgImgPlace1" presStyleIdx="0" presStyleCnt="4" custLinFactNeighborX="-1841" custLinFactNeighborY="1608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</dgm:spPr>
    </dgm:pt>
    <dgm:pt modelId="{F08AD98F-0117-4082-BDED-385CF3B47D26}" type="pres">
      <dgm:prSet presAssocID="{74967DA3-512A-44AB-9023-1894680E2F3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BB535-0852-4B72-96C4-57C8475CFA8A}" type="pres">
      <dgm:prSet presAssocID="{0FBF0F8A-5981-4A7E-9251-11AA0393064E}" presName="spacer" presStyleCnt="0"/>
      <dgm:spPr/>
    </dgm:pt>
    <dgm:pt modelId="{B91D6E47-3775-4EAE-9F53-5C84AC61FC08}" type="pres">
      <dgm:prSet presAssocID="{A1AAECC4-CDF4-4C86-BDE0-3DF49EAAC065}" presName="comp" presStyleCnt="0"/>
      <dgm:spPr/>
    </dgm:pt>
    <dgm:pt modelId="{53C1F847-D47F-4E2A-88EB-A533CE470769}" type="pres">
      <dgm:prSet presAssocID="{A1AAECC4-CDF4-4C86-BDE0-3DF49EAAC065}" presName="box" presStyleLbl="node1" presStyleIdx="1" presStyleCnt="4"/>
      <dgm:spPr/>
      <dgm:t>
        <a:bodyPr/>
        <a:lstStyle/>
        <a:p>
          <a:endParaRPr lang="en-US"/>
        </a:p>
      </dgm:t>
    </dgm:pt>
    <dgm:pt modelId="{B52EA535-6D6D-490A-8BF9-847F510F086B}" type="pres">
      <dgm:prSet presAssocID="{A1AAECC4-CDF4-4C86-BDE0-3DF49EAAC065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</dgm:spPr>
    </dgm:pt>
    <dgm:pt modelId="{8D9F9DB4-16FB-43FC-BA20-D05F1ECA7A56}" type="pres">
      <dgm:prSet presAssocID="{A1AAECC4-CDF4-4C86-BDE0-3DF49EAAC065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3F96E-C040-45E7-8E65-087A0E0CB520}" type="pres">
      <dgm:prSet presAssocID="{C88199B8-7E6A-4F9F-B4AD-212D75CAA627}" presName="spacer" presStyleCnt="0"/>
      <dgm:spPr/>
    </dgm:pt>
    <dgm:pt modelId="{CD2254C7-B6BD-4122-9AC6-C5C3347BB9AF}" type="pres">
      <dgm:prSet presAssocID="{B5C6F26A-D778-4C28-955F-7792CD2FD1CA}" presName="comp" presStyleCnt="0"/>
      <dgm:spPr/>
    </dgm:pt>
    <dgm:pt modelId="{00996B33-53CA-4921-A245-776797553310}" type="pres">
      <dgm:prSet presAssocID="{B5C6F26A-D778-4C28-955F-7792CD2FD1CA}" presName="box" presStyleLbl="node1" presStyleIdx="2" presStyleCnt="4"/>
      <dgm:spPr/>
      <dgm:t>
        <a:bodyPr/>
        <a:lstStyle/>
        <a:p>
          <a:endParaRPr lang="en-US"/>
        </a:p>
      </dgm:t>
    </dgm:pt>
    <dgm:pt modelId="{51B0368E-0A3B-42AE-B392-BA34ADE2734F}" type="pres">
      <dgm:prSet presAssocID="{B5C6F26A-D778-4C28-955F-7792CD2FD1C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</dgm:spPr>
    </dgm:pt>
    <dgm:pt modelId="{44D7DE44-D753-4B68-B3F7-B6C68C629914}" type="pres">
      <dgm:prSet presAssocID="{B5C6F26A-D778-4C28-955F-7792CD2FD1C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F7760-A718-4EBB-8BA4-7EB50A29F706}" type="pres">
      <dgm:prSet presAssocID="{A7EE16FF-AE40-4355-9DCF-ABFF8BD916E6}" presName="spacer" presStyleCnt="0"/>
      <dgm:spPr/>
    </dgm:pt>
    <dgm:pt modelId="{C3F30D4E-76B2-4EFD-ACDA-A7050E848DBA}" type="pres">
      <dgm:prSet presAssocID="{BF20990F-FC68-43C1-9B78-56E9954E2BBC}" presName="comp" presStyleCnt="0"/>
      <dgm:spPr/>
    </dgm:pt>
    <dgm:pt modelId="{DF0075A9-9F07-45C1-A222-1ACE1A750F5C}" type="pres">
      <dgm:prSet presAssocID="{BF20990F-FC68-43C1-9B78-56E9954E2BBC}" presName="box" presStyleLbl="node1" presStyleIdx="3" presStyleCnt="4"/>
      <dgm:spPr/>
      <dgm:t>
        <a:bodyPr/>
        <a:lstStyle/>
        <a:p>
          <a:endParaRPr lang="en-US"/>
        </a:p>
      </dgm:t>
    </dgm:pt>
    <dgm:pt modelId="{7D825E1F-6535-44BD-A1D0-3E9DE5583104}" type="pres">
      <dgm:prSet presAssocID="{BF20990F-FC68-43C1-9B78-56E9954E2BBC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</dgm:spPr>
    </dgm:pt>
    <dgm:pt modelId="{366B0A28-4083-4797-91A4-664232C01840}" type="pres">
      <dgm:prSet presAssocID="{BF20990F-FC68-43C1-9B78-56E9954E2B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95C140-58B2-42F1-81A0-61B95ABDFC04}" srcId="{A64E6B6E-97FF-41BD-B11E-70A27EEC9029}" destId="{A1AAECC4-CDF4-4C86-BDE0-3DF49EAAC065}" srcOrd="1" destOrd="0" parTransId="{EBE00772-8F5A-48CE-BB2C-7527C23356E8}" sibTransId="{C88199B8-7E6A-4F9F-B4AD-212D75CAA627}"/>
    <dgm:cxn modelId="{FF71F411-5775-43E4-9C38-D6A79D456AEA}" type="presOf" srcId="{A1AAECC4-CDF4-4C86-BDE0-3DF49EAAC065}" destId="{53C1F847-D47F-4E2A-88EB-A533CE470769}" srcOrd="0" destOrd="0" presId="urn:microsoft.com/office/officeart/2005/8/layout/vList4#1"/>
    <dgm:cxn modelId="{8646A8D0-04CB-4177-B9FB-B7582B87CF0C}" srcId="{A64E6B6E-97FF-41BD-B11E-70A27EEC9029}" destId="{BF20990F-FC68-43C1-9B78-56E9954E2BBC}" srcOrd="3" destOrd="0" parTransId="{34BED073-802B-4ECE-BD2C-359AD470E4B7}" sibTransId="{6DF5D1B9-8719-41DC-8277-56FC0DB079D3}"/>
    <dgm:cxn modelId="{2FFF412B-83C2-45D0-A9D1-4874343EB221}" srcId="{A64E6B6E-97FF-41BD-B11E-70A27EEC9029}" destId="{B5C6F26A-D778-4C28-955F-7792CD2FD1CA}" srcOrd="2" destOrd="0" parTransId="{D1A7A96A-8751-4612-9645-D51E191443F7}" sibTransId="{A7EE16FF-AE40-4355-9DCF-ABFF8BD916E6}"/>
    <dgm:cxn modelId="{9BEC9FB3-AB28-4B0D-926F-4A6CE6EC0513}" type="presOf" srcId="{BF20990F-FC68-43C1-9B78-56E9954E2BBC}" destId="{DF0075A9-9F07-45C1-A222-1ACE1A750F5C}" srcOrd="0" destOrd="0" presId="urn:microsoft.com/office/officeart/2005/8/layout/vList4#1"/>
    <dgm:cxn modelId="{6850B821-EE03-4ECE-9E83-D49F9A918918}" type="presOf" srcId="{B5C6F26A-D778-4C28-955F-7792CD2FD1CA}" destId="{44D7DE44-D753-4B68-B3F7-B6C68C629914}" srcOrd="1" destOrd="0" presId="urn:microsoft.com/office/officeart/2005/8/layout/vList4#1"/>
    <dgm:cxn modelId="{A5C1A40F-47E9-4FEC-BCF3-431CC162FCD3}" type="presOf" srcId="{74967DA3-512A-44AB-9023-1894680E2F39}" destId="{FB1968FA-F993-4BC5-9CFE-81F455D02CF7}" srcOrd="0" destOrd="0" presId="urn:microsoft.com/office/officeart/2005/8/layout/vList4#1"/>
    <dgm:cxn modelId="{71B1FEEB-7600-4FD5-BED8-F252A9CF7EEE}" srcId="{A64E6B6E-97FF-41BD-B11E-70A27EEC9029}" destId="{74967DA3-512A-44AB-9023-1894680E2F39}" srcOrd="0" destOrd="0" parTransId="{43F949D3-B4DC-475C-AA44-6E620DC2AEE3}" sibTransId="{0FBF0F8A-5981-4A7E-9251-11AA0393064E}"/>
    <dgm:cxn modelId="{8B2D47D6-43A6-430F-AB36-8C6B65F905F7}" type="presOf" srcId="{A1AAECC4-CDF4-4C86-BDE0-3DF49EAAC065}" destId="{8D9F9DB4-16FB-43FC-BA20-D05F1ECA7A56}" srcOrd="1" destOrd="0" presId="urn:microsoft.com/office/officeart/2005/8/layout/vList4#1"/>
    <dgm:cxn modelId="{8644892A-3E86-4C52-A3E6-F9A15FB7A3C2}" type="presOf" srcId="{74967DA3-512A-44AB-9023-1894680E2F39}" destId="{F08AD98F-0117-4082-BDED-385CF3B47D26}" srcOrd="1" destOrd="0" presId="urn:microsoft.com/office/officeart/2005/8/layout/vList4#1"/>
    <dgm:cxn modelId="{A8ACB824-7F14-40AC-8453-B2AF4012131C}" type="presOf" srcId="{B5C6F26A-D778-4C28-955F-7792CD2FD1CA}" destId="{00996B33-53CA-4921-A245-776797553310}" srcOrd="0" destOrd="0" presId="urn:microsoft.com/office/officeart/2005/8/layout/vList4#1"/>
    <dgm:cxn modelId="{EDC8CB57-2C2C-48BE-ABC4-8EAE1821EF69}" type="presOf" srcId="{BF20990F-FC68-43C1-9B78-56E9954E2BBC}" destId="{366B0A28-4083-4797-91A4-664232C01840}" srcOrd="1" destOrd="0" presId="urn:microsoft.com/office/officeart/2005/8/layout/vList4#1"/>
    <dgm:cxn modelId="{39AC140D-5BD2-4C5F-9199-D4728C2170EB}" type="presOf" srcId="{A64E6B6E-97FF-41BD-B11E-70A27EEC9029}" destId="{4C19F73C-F918-49A9-969D-085548180C68}" srcOrd="0" destOrd="0" presId="urn:microsoft.com/office/officeart/2005/8/layout/vList4#1"/>
    <dgm:cxn modelId="{A1A5FD37-C3AB-4EE8-BB62-6C219818C22F}" type="presParOf" srcId="{4C19F73C-F918-49A9-969D-085548180C68}" destId="{1BF03CA7-B7A4-46AB-A646-86056948729B}" srcOrd="0" destOrd="0" presId="urn:microsoft.com/office/officeart/2005/8/layout/vList4#1"/>
    <dgm:cxn modelId="{67E52ED2-BE74-49E2-8925-1957371EA90F}" type="presParOf" srcId="{1BF03CA7-B7A4-46AB-A646-86056948729B}" destId="{FB1968FA-F993-4BC5-9CFE-81F455D02CF7}" srcOrd="0" destOrd="0" presId="urn:microsoft.com/office/officeart/2005/8/layout/vList4#1"/>
    <dgm:cxn modelId="{0CE16D24-1F71-4D2B-9B38-BD2CE1837661}" type="presParOf" srcId="{1BF03CA7-B7A4-46AB-A646-86056948729B}" destId="{BE08B53C-95E5-46C0-8B5D-19937830E0A7}" srcOrd="1" destOrd="0" presId="urn:microsoft.com/office/officeart/2005/8/layout/vList4#1"/>
    <dgm:cxn modelId="{201CDF1C-54CC-4A21-9041-AC353EF4B260}" type="presParOf" srcId="{1BF03CA7-B7A4-46AB-A646-86056948729B}" destId="{F08AD98F-0117-4082-BDED-385CF3B47D26}" srcOrd="2" destOrd="0" presId="urn:microsoft.com/office/officeart/2005/8/layout/vList4#1"/>
    <dgm:cxn modelId="{F83AE4D6-EAD6-4BE5-8254-1DE2ED8D0581}" type="presParOf" srcId="{4C19F73C-F918-49A9-969D-085548180C68}" destId="{5ACBB535-0852-4B72-96C4-57C8475CFA8A}" srcOrd="1" destOrd="0" presId="urn:microsoft.com/office/officeart/2005/8/layout/vList4#1"/>
    <dgm:cxn modelId="{5D552627-7D85-4488-9143-F110115B3E0E}" type="presParOf" srcId="{4C19F73C-F918-49A9-969D-085548180C68}" destId="{B91D6E47-3775-4EAE-9F53-5C84AC61FC08}" srcOrd="2" destOrd="0" presId="urn:microsoft.com/office/officeart/2005/8/layout/vList4#1"/>
    <dgm:cxn modelId="{97691B40-8BFA-42A6-B647-C8C65472F0BF}" type="presParOf" srcId="{B91D6E47-3775-4EAE-9F53-5C84AC61FC08}" destId="{53C1F847-D47F-4E2A-88EB-A533CE470769}" srcOrd="0" destOrd="0" presId="urn:microsoft.com/office/officeart/2005/8/layout/vList4#1"/>
    <dgm:cxn modelId="{17326C0D-28F1-4F41-8257-2CB8A4ACE352}" type="presParOf" srcId="{B91D6E47-3775-4EAE-9F53-5C84AC61FC08}" destId="{B52EA535-6D6D-490A-8BF9-847F510F086B}" srcOrd="1" destOrd="0" presId="urn:microsoft.com/office/officeart/2005/8/layout/vList4#1"/>
    <dgm:cxn modelId="{F6F2BA67-631B-4FE0-807A-6115A60B4659}" type="presParOf" srcId="{B91D6E47-3775-4EAE-9F53-5C84AC61FC08}" destId="{8D9F9DB4-16FB-43FC-BA20-D05F1ECA7A56}" srcOrd="2" destOrd="0" presId="urn:microsoft.com/office/officeart/2005/8/layout/vList4#1"/>
    <dgm:cxn modelId="{6FCC6820-5BA0-4464-855B-598FFA5E154B}" type="presParOf" srcId="{4C19F73C-F918-49A9-969D-085548180C68}" destId="{6463F96E-C040-45E7-8E65-087A0E0CB520}" srcOrd="3" destOrd="0" presId="urn:microsoft.com/office/officeart/2005/8/layout/vList4#1"/>
    <dgm:cxn modelId="{0EEB2C5B-B458-416A-A7A1-F5F1253A931E}" type="presParOf" srcId="{4C19F73C-F918-49A9-969D-085548180C68}" destId="{CD2254C7-B6BD-4122-9AC6-C5C3347BB9AF}" srcOrd="4" destOrd="0" presId="urn:microsoft.com/office/officeart/2005/8/layout/vList4#1"/>
    <dgm:cxn modelId="{197E62AE-C415-4F92-9F1D-5036FB5B0DD0}" type="presParOf" srcId="{CD2254C7-B6BD-4122-9AC6-C5C3347BB9AF}" destId="{00996B33-53CA-4921-A245-776797553310}" srcOrd="0" destOrd="0" presId="urn:microsoft.com/office/officeart/2005/8/layout/vList4#1"/>
    <dgm:cxn modelId="{563FB805-B12F-47AB-BF2A-6104DFBD42E3}" type="presParOf" srcId="{CD2254C7-B6BD-4122-9AC6-C5C3347BB9AF}" destId="{51B0368E-0A3B-42AE-B392-BA34ADE2734F}" srcOrd="1" destOrd="0" presId="urn:microsoft.com/office/officeart/2005/8/layout/vList4#1"/>
    <dgm:cxn modelId="{19300044-2089-4942-8630-421CE66EC8F5}" type="presParOf" srcId="{CD2254C7-B6BD-4122-9AC6-C5C3347BB9AF}" destId="{44D7DE44-D753-4B68-B3F7-B6C68C629914}" srcOrd="2" destOrd="0" presId="urn:microsoft.com/office/officeart/2005/8/layout/vList4#1"/>
    <dgm:cxn modelId="{18FC2841-EB9B-4E4E-A961-82FC2D75F78A}" type="presParOf" srcId="{4C19F73C-F918-49A9-969D-085548180C68}" destId="{CD6F7760-A718-4EBB-8BA4-7EB50A29F706}" srcOrd="5" destOrd="0" presId="urn:microsoft.com/office/officeart/2005/8/layout/vList4#1"/>
    <dgm:cxn modelId="{FB307072-2679-407A-BFAC-557AD224E718}" type="presParOf" srcId="{4C19F73C-F918-49A9-969D-085548180C68}" destId="{C3F30D4E-76B2-4EFD-ACDA-A7050E848DBA}" srcOrd="6" destOrd="0" presId="urn:microsoft.com/office/officeart/2005/8/layout/vList4#1"/>
    <dgm:cxn modelId="{1B777283-4D33-466E-8248-4B0C3CA52910}" type="presParOf" srcId="{C3F30D4E-76B2-4EFD-ACDA-A7050E848DBA}" destId="{DF0075A9-9F07-45C1-A222-1ACE1A750F5C}" srcOrd="0" destOrd="0" presId="urn:microsoft.com/office/officeart/2005/8/layout/vList4#1"/>
    <dgm:cxn modelId="{E58350B8-9F94-41B8-932A-9A7E3629E45D}" type="presParOf" srcId="{C3F30D4E-76B2-4EFD-ACDA-A7050E848DBA}" destId="{7D825E1F-6535-44BD-A1D0-3E9DE5583104}" srcOrd="1" destOrd="0" presId="urn:microsoft.com/office/officeart/2005/8/layout/vList4#1"/>
    <dgm:cxn modelId="{914DF7B6-339A-455A-A699-4B9A3ED99FE8}" type="presParOf" srcId="{C3F30D4E-76B2-4EFD-ACDA-A7050E848DBA}" destId="{366B0A28-4083-4797-91A4-664232C0184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A0AE9-FD1B-4A48-A47A-7E7E01D8F95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4363D6D-9D93-49EA-9CD3-9414A967F435}">
      <dgm:prSet phldrT="[ข้อความ]" custT="1"/>
      <dgm:spPr/>
      <dgm:t>
        <a:bodyPr/>
        <a:lstStyle/>
        <a:p>
          <a:r>
            <a:rPr lang="en-US" sz="44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Overfeeding</a:t>
          </a:r>
          <a:endParaRPr lang="th-TH" sz="4400" b="1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1DD408D6-07FF-4C85-AF7C-2AC4CD171329}" type="parTrans" cxnId="{269D4463-92F9-41C1-BCC1-3A5C4E6645C3}">
      <dgm:prSet/>
      <dgm:spPr/>
      <dgm:t>
        <a:bodyPr/>
        <a:lstStyle/>
        <a:p>
          <a:endParaRPr lang="th-TH"/>
        </a:p>
      </dgm:t>
    </dgm:pt>
    <dgm:pt modelId="{81B86E02-9100-46A9-88D6-A1B014E007AE}" type="sibTrans" cxnId="{269D4463-92F9-41C1-BCC1-3A5C4E6645C3}">
      <dgm:prSet/>
      <dgm:spPr/>
      <dgm:t>
        <a:bodyPr/>
        <a:lstStyle/>
        <a:p>
          <a:endParaRPr lang="th-TH"/>
        </a:p>
      </dgm:t>
    </dgm:pt>
    <dgm:pt modelId="{4180947B-C6E7-48F3-8451-9B549740CCAD}">
      <dgm:prSet phldrT="[ข้อความ]" custT="1"/>
      <dgm:spPr/>
      <dgm:t>
        <a:bodyPr/>
        <a:lstStyle/>
        <a:p>
          <a:pPr rtl="0"/>
          <a:r>
            <a:rPr kumimoji="0" lang="th-TH" sz="18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rPr>
            <a:t>หากได้รับปริมาณสารอาหารมากเกินไปก็จะทำให้อวัยวะต่างๆ เสื่อมถอยลง เช่นไตวาย หรือมีคาร์บอนไดออกไซด์คั่งในผู้ป่วยที่มีภาวะหายใจล้มเหลวเป็นต้น และมีผลทำให้ระดับน้ำตาลในเลือดสูงขึ้นจนเกิดโอกาสเสี่ยงต่อการติดเชื้อได้</a:t>
          </a:r>
          <a:endParaRPr lang="th-TH" sz="1800" dirty="0"/>
        </a:p>
      </dgm:t>
    </dgm:pt>
    <dgm:pt modelId="{8A72CBE0-766F-40CC-B436-3B33FC413888}" type="parTrans" cxnId="{40893CA7-FD1A-483C-B26C-A751BF979D5B}">
      <dgm:prSet/>
      <dgm:spPr/>
      <dgm:t>
        <a:bodyPr/>
        <a:lstStyle/>
        <a:p>
          <a:endParaRPr lang="th-TH"/>
        </a:p>
      </dgm:t>
    </dgm:pt>
    <dgm:pt modelId="{3CABA824-F6E3-4DD7-B4C9-E83F4B9DCEDB}" type="sibTrans" cxnId="{40893CA7-FD1A-483C-B26C-A751BF979D5B}">
      <dgm:prSet/>
      <dgm:spPr/>
      <dgm:t>
        <a:bodyPr/>
        <a:lstStyle/>
        <a:p>
          <a:endParaRPr lang="th-TH"/>
        </a:p>
      </dgm:t>
    </dgm:pt>
    <dgm:pt modelId="{E26520E5-15B1-4C82-9DFA-6E1902D64987}">
      <dgm:prSet phldrT="[ข้อความ]" custT="1"/>
      <dgm:spPr/>
      <dgm:t>
        <a:bodyPr/>
        <a:lstStyle/>
        <a:p>
          <a:r>
            <a:rPr lang="en-US" sz="4400" b="1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Azotemia</a:t>
          </a:r>
          <a:r>
            <a:rPr lang="en-US" sz="4400" b="1" dirty="0" smtClean="0"/>
            <a:t> </a:t>
          </a:r>
          <a:endParaRPr lang="th-TH" sz="4400" dirty="0"/>
        </a:p>
      </dgm:t>
    </dgm:pt>
    <dgm:pt modelId="{45C88391-D1EE-4ADD-8AA8-704608D2D41C}" type="parTrans" cxnId="{98800529-DE67-4ABC-AF01-7860D45E0D96}">
      <dgm:prSet/>
      <dgm:spPr/>
      <dgm:t>
        <a:bodyPr/>
        <a:lstStyle/>
        <a:p>
          <a:endParaRPr lang="th-TH"/>
        </a:p>
      </dgm:t>
    </dgm:pt>
    <dgm:pt modelId="{5A8537DA-D80D-453C-9EE8-76A84F3E6E24}" type="sibTrans" cxnId="{98800529-DE67-4ABC-AF01-7860D45E0D96}">
      <dgm:prSet/>
      <dgm:spPr/>
      <dgm:t>
        <a:bodyPr/>
        <a:lstStyle/>
        <a:p>
          <a:endParaRPr lang="th-TH"/>
        </a:p>
      </dgm:t>
    </dgm:pt>
    <dgm:pt modelId="{BB6812C9-8EE7-4791-A959-8D6E3A80A2AE}">
      <dgm:prSet phldrT="[ข้อความ]" custT="1"/>
      <dgm:spPr/>
      <dgm:t>
        <a:bodyPr/>
        <a:lstStyle/>
        <a:p>
          <a:r>
            <a:rPr lang="th-TH" sz="1600" dirty="0" smtClean="0">
              <a:latin typeface="Angsana New" pitchFamily="18" charset="-34"/>
              <a:cs typeface="Angsana New" pitchFamily="18" charset="-34"/>
            </a:rPr>
            <a:t>เป็นภาวะที่เกิดจากการได้รับสารอาหารจำพวกโปรตีนมากจนเกินไปทำให้มีปริมาณของเสียโดยเฉพาะ </a:t>
          </a:r>
          <a:r>
            <a:rPr lang="en-US" sz="1600" dirty="0" smtClean="0">
              <a:latin typeface="Angsana New" pitchFamily="18" charset="-34"/>
              <a:cs typeface="Angsana New" pitchFamily="18" charset="-34"/>
            </a:rPr>
            <a:t>Nitrogen  </a:t>
          </a:r>
          <a:r>
            <a:rPr lang="th-TH" sz="1600" dirty="0" smtClean="0">
              <a:latin typeface="Angsana New" pitchFamily="18" charset="-34"/>
              <a:cs typeface="Angsana New" pitchFamily="18" charset="-34"/>
            </a:rPr>
            <a:t>คั่งจนเกินความสามารถของไตที่จะขับออกได้ นอกจากได้รับโปรตีนมากเกินไปแล้ว ในผู้ป่วยวิกฤตอาจมีผลแทรกซ้อนต่างๆ ที่ทำให้เกิดการสลายโปรตีนในร่างกายมากกว่าปกติได้</a:t>
          </a:r>
          <a:endParaRPr lang="th-TH" sz="1600" dirty="0">
            <a:latin typeface="Angsana New" pitchFamily="18" charset="-34"/>
            <a:cs typeface="Angsana New" pitchFamily="18" charset="-34"/>
          </a:endParaRPr>
        </a:p>
      </dgm:t>
    </dgm:pt>
    <dgm:pt modelId="{D983FF47-531E-4A27-87FC-41FAF4EFCF3C}" type="parTrans" cxnId="{7DEFA316-5BC6-4D2C-A98D-4961381F230D}">
      <dgm:prSet/>
      <dgm:spPr/>
      <dgm:t>
        <a:bodyPr/>
        <a:lstStyle/>
        <a:p>
          <a:endParaRPr lang="th-TH"/>
        </a:p>
      </dgm:t>
    </dgm:pt>
    <dgm:pt modelId="{B237C8CF-B014-49D6-94F4-174D61F00941}" type="sibTrans" cxnId="{7DEFA316-5BC6-4D2C-A98D-4961381F230D}">
      <dgm:prSet/>
      <dgm:spPr/>
      <dgm:t>
        <a:bodyPr/>
        <a:lstStyle/>
        <a:p>
          <a:endParaRPr lang="th-TH"/>
        </a:p>
      </dgm:t>
    </dgm:pt>
    <dgm:pt modelId="{906ACAAE-9D8A-4325-9440-03EF97683ACC}">
      <dgm:prSet phldrT="[ข้อความ]" custT="1"/>
      <dgm:spPr/>
      <dgm:t>
        <a:bodyPr/>
        <a:lstStyle/>
        <a:p>
          <a:r>
            <a:rPr lang="en-US" sz="40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Fat overload syndrome </a:t>
          </a:r>
          <a:endParaRPr lang="th-TH" sz="40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05AC917A-76DA-4982-B6E9-0D540D132332}" type="parTrans" cxnId="{50BA04C1-5EE6-4376-B162-C3543C91901C}">
      <dgm:prSet/>
      <dgm:spPr/>
      <dgm:t>
        <a:bodyPr/>
        <a:lstStyle/>
        <a:p>
          <a:endParaRPr lang="th-TH"/>
        </a:p>
      </dgm:t>
    </dgm:pt>
    <dgm:pt modelId="{E435BACA-F7FF-4BF1-821C-0844DE74B01A}" type="sibTrans" cxnId="{50BA04C1-5EE6-4376-B162-C3543C91901C}">
      <dgm:prSet/>
      <dgm:spPr/>
      <dgm:t>
        <a:bodyPr/>
        <a:lstStyle/>
        <a:p>
          <a:endParaRPr lang="th-TH"/>
        </a:p>
      </dgm:t>
    </dgm:pt>
    <dgm:pt modelId="{B2CCD3EC-FA79-45DB-A606-4E292B9F48E6}">
      <dgm:prSet phldrT="[ข้อความ]" custT="1"/>
      <dgm:spPr/>
      <dgm:t>
        <a:bodyPr/>
        <a:lstStyle/>
        <a:p>
          <a:r>
            <a:rPr lang="th-TH" sz="1600" dirty="0" smtClean="0">
              <a:latin typeface="Angsana New" pitchFamily="18" charset="-34"/>
              <a:cs typeface="Angsana New" pitchFamily="18" charset="-34"/>
            </a:rPr>
            <a:t>การได้รับไขมันมากเกินไปอาจจะก่อให้เกิดการแข็งตัวของเลือดผิดปกติ และมีการทำงานของตับที่ผิดปกติได้จาก</a:t>
          </a:r>
          <a:r>
            <a:rPr lang="en-US" sz="1600" dirty="0" smtClean="0">
              <a:latin typeface="Angsana New" pitchFamily="18" charset="-34"/>
              <a:cs typeface="Angsana New" pitchFamily="18" charset="-34"/>
            </a:rPr>
            <a:t> fatty change </a:t>
          </a:r>
          <a:r>
            <a:rPr lang="th-TH" sz="1600" dirty="0" smtClean="0">
              <a:latin typeface="Angsana New" pitchFamily="18" charset="-34"/>
              <a:cs typeface="Angsana New" pitchFamily="18" charset="-34"/>
            </a:rPr>
            <a:t>นอกจากนี้ไขมัน</a:t>
          </a:r>
          <a:r>
            <a:rPr lang="th-TH" sz="1600" dirty="0" err="1" smtClean="0">
              <a:latin typeface="Angsana New" pitchFamily="18" charset="-34"/>
              <a:cs typeface="Angsana New" pitchFamily="18" charset="-34"/>
            </a:rPr>
            <a:t>ที่มาก</a:t>
          </a:r>
          <a:r>
            <a:rPr lang="th-TH" sz="1600" dirty="0" smtClean="0">
              <a:latin typeface="Angsana New" pitchFamily="18" charset="-34"/>
              <a:cs typeface="Angsana New" pitchFamily="18" charset="-34"/>
            </a:rPr>
            <a:t>เกินไป สามารถทำให้เกิด ไตวาย ไข้ มีผื่น อีกทั้งมีผลทำให้เกร็ดเลือดต่ำ และซีด</a:t>
          </a:r>
          <a:endParaRPr lang="th-TH" sz="1600" dirty="0">
            <a:latin typeface="Angsana New" pitchFamily="18" charset="-34"/>
            <a:cs typeface="Angsana New" pitchFamily="18" charset="-34"/>
          </a:endParaRPr>
        </a:p>
      </dgm:t>
    </dgm:pt>
    <dgm:pt modelId="{D186D585-156C-4475-AA8D-2EF7E74F2048}" type="parTrans" cxnId="{59130F93-9E87-4D6B-BDC9-38F3CE6D6899}">
      <dgm:prSet/>
      <dgm:spPr/>
      <dgm:t>
        <a:bodyPr/>
        <a:lstStyle/>
        <a:p>
          <a:endParaRPr lang="th-TH"/>
        </a:p>
      </dgm:t>
    </dgm:pt>
    <dgm:pt modelId="{34714079-F007-46A1-A9D2-C142CBE05EF6}" type="sibTrans" cxnId="{59130F93-9E87-4D6B-BDC9-38F3CE6D6899}">
      <dgm:prSet/>
      <dgm:spPr/>
      <dgm:t>
        <a:bodyPr/>
        <a:lstStyle/>
        <a:p>
          <a:endParaRPr lang="th-TH"/>
        </a:p>
      </dgm:t>
    </dgm:pt>
    <dgm:pt modelId="{347D9782-3A33-4573-A5D4-3E995BC15752}" type="pres">
      <dgm:prSet presAssocID="{FC6A0AE9-FD1B-4A48-A47A-7E7E01D8F9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9028268-D914-4B5A-890A-CF77982204F3}" type="pres">
      <dgm:prSet presAssocID="{D4363D6D-9D93-49EA-9CD3-9414A967F435}" presName="linNode" presStyleCnt="0"/>
      <dgm:spPr/>
    </dgm:pt>
    <dgm:pt modelId="{90CEEB80-7EC5-4846-847A-59C68D68A3DF}" type="pres">
      <dgm:prSet presAssocID="{D4363D6D-9D93-49EA-9CD3-9414A967F435}" presName="parentText" presStyleLbl="node1" presStyleIdx="0" presStyleCnt="3" custScaleY="127111" custLinFactNeighborX="-1239" custLinFactNeighborY="-444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0762038-BD25-4F03-B53D-B083FAEB8F20}" type="pres">
      <dgm:prSet presAssocID="{D4363D6D-9D93-49EA-9CD3-9414A967F435}" presName="descendantText" presStyleLbl="alignAccFollowNode1" presStyleIdx="0" presStyleCnt="3" custScaleY="14691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43B2E6-24E4-4402-803B-131647F75BEE}" type="pres">
      <dgm:prSet presAssocID="{81B86E02-9100-46A9-88D6-A1B014E007AE}" presName="sp" presStyleCnt="0"/>
      <dgm:spPr/>
    </dgm:pt>
    <dgm:pt modelId="{727F0DDC-4550-421D-BF64-2DAB494F11BF}" type="pres">
      <dgm:prSet presAssocID="{E26520E5-15B1-4C82-9DFA-6E1902D64987}" presName="linNode" presStyleCnt="0"/>
      <dgm:spPr/>
    </dgm:pt>
    <dgm:pt modelId="{CCB5E804-E55B-4068-AE5F-0DAC2ACB018F}" type="pres">
      <dgm:prSet presAssocID="{E26520E5-15B1-4C82-9DFA-6E1902D649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F1C850-EE4E-44D8-A236-DD58F81E3FCF}" type="pres">
      <dgm:prSet presAssocID="{E26520E5-15B1-4C82-9DFA-6E1902D64987}" presName="descendantText" presStyleLbl="alignAccFollowNode1" presStyleIdx="1" presStyleCnt="3" custScaleY="128668" custLinFactNeighborX="1717" custLinFactNeighborY="38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B4C337-5391-43CA-AFA1-E768B277276D}" type="pres">
      <dgm:prSet presAssocID="{5A8537DA-D80D-453C-9EE8-76A84F3E6E24}" presName="sp" presStyleCnt="0"/>
      <dgm:spPr/>
    </dgm:pt>
    <dgm:pt modelId="{E5033E16-2E45-483A-8EBB-74C1A29D71AC}" type="pres">
      <dgm:prSet presAssocID="{906ACAAE-9D8A-4325-9440-03EF97683ACC}" presName="linNode" presStyleCnt="0"/>
      <dgm:spPr/>
    </dgm:pt>
    <dgm:pt modelId="{511F9C01-8DD6-45D4-B394-BCE6F06889C6}" type="pres">
      <dgm:prSet presAssocID="{906ACAAE-9D8A-4325-9440-03EF97683ACC}" presName="parentText" presStyleLbl="node1" presStyleIdx="2" presStyleCnt="3" custScaleY="12868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BF2F6B-EA47-45B4-A5AB-75A9F9C0D860}" type="pres">
      <dgm:prSet presAssocID="{906ACAAE-9D8A-4325-9440-03EF97683ACC}" presName="descendantText" presStyleLbl="alignAccFollowNode1" presStyleIdx="2" presStyleCnt="3" custScaleY="15414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CF27B9C-2F84-49E5-AD26-A0D617D57BEE}" type="presOf" srcId="{D4363D6D-9D93-49EA-9CD3-9414A967F435}" destId="{90CEEB80-7EC5-4846-847A-59C68D68A3DF}" srcOrd="0" destOrd="0" presId="urn:microsoft.com/office/officeart/2005/8/layout/vList5"/>
    <dgm:cxn modelId="{2B0B6E2C-42CC-48CC-A636-6433CD648104}" type="presOf" srcId="{FC6A0AE9-FD1B-4A48-A47A-7E7E01D8F950}" destId="{347D9782-3A33-4573-A5D4-3E995BC15752}" srcOrd="0" destOrd="0" presId="urn:microsoft.com/office/officeart/2005/8/layout/vList5"/>
    <dgm:cxn modelId="{269D4463-92F9-41C1-BCC1-3A5C4E6645C3}" srcId="{FC6A0AE9-FD1B-4A48-A47A-7E7E01D8F950}" destId="{D4363D6D-9D93-49EA-9CD3-9414A967F435}" srcOrd="0" destOrd="0" parTransId="{1DD408D6-07FF-4C85-AF7C-2AC4CD171329}" sibTransId="{81B86E02-9100-46A9-88D6-A1B014E007AE}"/>
    <dgm:cxn modelId="{9309F577-ACBD-4FF9-8C5B-8B6CF5FF169F}" type="presOf" srcId="{BB6812C9-8EE7-4791-A959-8D6E3A80A2AE}" destId="{DEF1C850-EE4E-44D8-A236-DD58F81E3FCF}" srcOrd="0" destOrd="0" presId="urn:microsoft.com/office/officeart/2005/8/layout/vList5"/>
    <dgm:cxn modelId="{59130F93-9E87-4D6B-BDC9-38F3CE6D6899}" srcId="{906ACAAE-9D8A-4325-9440-03EF97683ACC}" destId="{B2CCD3EC-FA79-45DB-A606-4E292B9F48E6}" srcOrd="0" destOrd="0" parTransId="{D186D585-156C-4475-AA8D-2EF7E74F2048}" sibTransId="{34714079-F007-46A1-A9D2-C142CBE05EF6}"/>
    <dgm:cxn modelId="{7DEFA316-5BC6-4D2C-A98D-4961381F230D}" srcId="{E26520E5-15B1-4C82-9DFA-6E1902D64987}" destId="{BB6812C9-8EE7-4791-A959-8D6E3A80A2AE}" srcOrd="0" destOrd="0" parTransId="{D983FF47-531E-4A27-87FC-41FAF4EFCF3C}" sibTransId="{B237C8CF-B014-49D6-94F4-174D61F00941}"/>
    <dgm:cxn modelId="{50BA04C1-5EE6-4376-B162-C3543C91901C}" srcId="{FC6A0AE9-FD1B-4A48-A47A-7E7E01D8F950}" destId="{906ACAAE-9D8A-4325-9440-03EF97683ACC}" srcOrd="2" destOrd="0" parTransId="{05AC917A-76DA-4982-B6E9-0D540D132332}" sibTransId="{E435BACA-F7FF-4BF1-821C-0844DE74B01A}"/>
    <dgm:cxn modelId="{6160011B-05ED-4849-B6C9-77E444DEC00E}" type="presOf" srcId="{906ACAAE-9D8A-4325-9440-03EF97683ACC}" destId="{511F9C01-8DD6-45D4-B394-BCE6F06889C6}" srcOrd="0" destOrd="0" presId="urn:microsoft.com/office/officeart/2005/8/layout/vList5"/>
    <dgm:cxn modelId="{40893CA7-FD1A-483C-B26C-A751BF979D5B}" srcId="{D4363D6D-9D93-49EA-9CD3-9414A967F435}" destId="{4180947B-C6E7-48F3-8451-9B549740CCAD}" srcOrd="0" destOrd="0" parTransId="{8A72CBE0-766F-40CC-B436-3B33FC413888}" sibTransId="{3CABA824-F6E3-4DD7-B4C9-E83F4B9DCEDB}"/>
    <dgm:cxn modelId="{4EED314A-DFF1-41AE-8D58-EA5725601629}" type="presOf" srcId="{4180947B-C6E7-48F3-8451-9B549740CCAD}" destId="{70762038-BD25-4F03-B53D-B083FAEB8F20}" srcOrd="0" destOrd="0" presId="urn:microsoft.com/office/officeart/2005/8/layout/vList5"/>
    <dgm:cxn modelId="{1B8E97FC-E921-4D30-A863-40011130A0C0}" type="presOf" srcId="{E26520E5-15B1-4C82-9DFA-6E1902D64987}" destId="{CCB5E804-E55B-4068-AE5F-0DAC2ACB018F}" srcOrd="0" destOrd="0" presId="urn:microsoft.com/office/officeart/2005/8/layout/vList5"/>
    <dgm:cxn modelId="{1871145B-BCEA-4AE8-95B0-7E06D13CE910}" type="presOf" srcId="{B2CCD3EC-FA79-45DB-A606-4E292B9F48E6}" destId="{C7BF2F6B-EA47-45B4-A5AB-75A9F9C0D860}" srcOrd="0" destOrd="0" presId="urn:microsoft.com/office/officeart/2005/8/layout/vList5"/>
    <dgm:cxn modelId="{98800529-DE67-4ABC-AF01-7860D45E0D96}" srcId="{FC6A0AE9-FD1B-4A48-A47A-7E7E01D8F950}" destId="{E26520E5-15B1-4C82-9DFA-6E1902D64987}" srcOrd="1" destOrd="0" parTransId="{45C88391-D1EE-4ADD-8AA8-704608D2D41C}" sibTransId="{5A8537DA-D80D-453C-9EE8-76A84F3E6E24}"/>
    <dgm:cxn modelId="{568185AB-3F9F-4985-8004-5DF240E5D336}" type="presParOf" srcId="{347D9782-3A33-4573-A5D4-3E995BC15752}" destId="{69028268-D914-4B5A-890A-CF77982204F3}" srcOrd="0" destOrd="0" presId="urn:microsoft.com/office/officeart/2005/8/layout/vList5"/>
    <dgm:cxn modelId="{57A2A6D5-E5A4-4DE2-9509-BECC9ED63E49}" type="presParOf" srcId="{69028268-D914-4B5A-890A-CF77982204F3}" destId="{90CEEB80-7EC5-4846-847A-59C68D68A3DF}" srcOrd="0" destOrd="0" presId="urn:microsoft.com/office/officeart/2005/8/layout/vList5"/>
    <dgm:cxn modelId="{43C2029F-621B-4A3B-A91C-029468A91820}" type="presParOf" srcId="{69028268-D914-4B5A-890A-CF77982204F3}" destId="{70762038-BD25-4F03-B53D-B083FAEB8F20}" srcOrd="1" destOrd="0" presId="urn:microsoft.com/office/officeart/2005/8/layout/vList5"/>
    <dgm:cxn modelId="{A9865611-BF96-4678-A13E-9233F3EEAC2B}" type="presParOf" srcId="{347D9782-3A33-4573-A5D4-3E995BC15752}" destId="{1F43B2E6-24E4-4402-803B-131647F75BEE}" srcOrd="1" destOrd="0" presId="urn:microsoft.com/office/officeart/2005/8/layout/vList5"/>
    <dgm:cxn modelId="{F36F84E8-F873-4512-AB19-C496607901F6}" type="presParOf" srcId="{347D9782-3A33-4573-A5D4-3E995BC15752}" destId="{727F0DDC-4550-421D-BF64-2DAB494F11BF}" srcOrd="2" destOrd="0" presId="urn:microsoft.com/office/officeart/2005/8/layout/vList5"/>
    <dgm:cxn modelId="{C2ADEB74-B218-49AD-AF06-757E4C9FA8F6}" type="presParOf" srcId="{727F0DDC-4550-421D-BF64-2DAB494F11BF}" destId="{CCB5E804-E55B-4068-AE5F-0DAC2ACB018F}" srcOrd="0" destOrd="0" presId="urn:microsoft.com/office/officeart/2005/8/layout/vList5"/>
    <dgm:cxn modelId="{E5BA453B-13D1-4EBB-9D51-BFF133615BB7}" type="presParOf" srcId="{727F0DDC-4550-421D-BF64-2DAB494F11BF}" destId="{DEF1C850-EE4E-44D8-A236-DD58F81E3FCF}" srcOrd="1" destOrd="0" presId="urn:microsoft.com/office/officeart/2005/8/layout/vList5"/>
    <dgm:cxn modelId="{F521735F-EF52-4391-86AD-9022DCF4BEB6}" type="presParOf" srcId="{347D9782-3A33-4573-A5D4-3E995BC15752}" destId="{22B4C337-5391-43CA-AFA1-E768B277276D}" srcOrd="3" destOrd="0" presId="urn:microsoft.com/office/officeart/2005/8/layout/vList5"/>
    <dgm:cxn modelId="{593C03BE-E0A3-4005-B9FB-4CEA3FCE214F}" type="presParOf" srcId="{347D9782-3A33-4573-A5D4-3E995BC15752}" destId="{E5033E16-2E45-483A-8EBB-74C1A29D71AC}" srcOrd="4" destOrd="0" presId="urn:microsoft.com/office/officeart/2005/8/layout/vList5"/>
    <dgm:cxn modelId="{1BA3249C-EDC2-4E98-B765-3F9CF2E408F4}" type="presParOf" srcId="{E5033E16-2E45-483A-8EBB-74C1A29D71AC}" destId="{511F9C01-8DD6-45D4-B394-BCE6F06889C6}" srcOrd="0" destOrd="0" presId="urn:microsoft.com/office/officeart/2005/8/layout/vList5"/>
    <dgm:cxn modelId="{F27109D1-3EAB-4EA0-A2E5-6F0A241B620E}" type="presParOf" srcId="{E5033E16-2E45-483A-8EBB-74C1A29D71AC}" destId="{C7BF2F6B-EA47-45B4-A5AB-75A9F9C0D8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6A0AE9-FD1B-4A48-A47A-7E7E01D8F95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4363D6D-9D93-49EA-9CD3-9414A967F435}">
      <dgm:prSet phldrT="[ข้อความ]" custT="1"/>
      <dgm:spPr/>
      <dgm:t>
        <a:bodyPr/>
        <a:lstStyle/>
        <a:p>
          <a:r>
            <a:rPr lang="en-US" sz="44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Hepatic </a:t>
          </a:r>
          <a:r>
            <a:rPr lang="en-US" sz="4400" b="1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steatosis</a:t>
          </a:r>
          <a:r>
            <a:rPr lang="en-US" sz="44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endParaRPr lang="th-TH" sz="4400" b="1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1DD408D6-07FF-4C85-AF7C-2AC4CD171329}" type="parTrans" cxnId="{269D4463-92F9-41C1-BCC1-3A5C4E6645C3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81B86E02-9100-46A9-88D6-A1B014E007AE}" type="sibTrans" cxnId="{269D4463-92F9-41C1-BCC1-3A5C4E6645C3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4180947B-C6E7-48F3-8451-9B549740CCAD}">
      <dgm:prSet phldrT="[ข้อความ]" custT="1"/>
      <dgm:spPr/>
      <dgm:t>
        <a:bodyPr/>
        <a:lstStyle/>
        <a:p>
          <a:pPr rtl="0"/>
          <a:r>
            <a:rPr lang="th-TH" sz="2000" dirty="0" smtClean="0">
              <a:latin typeface="Angsana New" pitchFamily="18" charset="-34"/>
              <a:cs typeface="Angsana New" pitchFamily="18" charset="-34"/>
            </a:rPr>
            <a:t>เป็นการสะสมของไขมันที่มากเกินไปในเนื้อตับจนทำให้เกิดการอักเสบของตับได้ ผลส่วนใหญ่เกิดจากการได้รับไขมันในอาหารมากเกินไป หรือได้รับพลังงานในแต่ละวันมากจนเกินไป</a:t>
          </a:r>
          <a:endParaRPr lang="th-TH" sz="2000" dirty="0">
            <a:latin typeface="Angsana New" pitchFamily="18" charset="-34"/>
            <a:cs typeface="Angsana New" pitchFamily="18" charset="-34"/>
          </a:endParaRPr>
        </a:p>
      </dgm:t>
    </dgm:pt>
    <dgm:pt modelId="{8A72CBE0-766F-40CC-B436-3B33FC413888}" type="parTrans" cxnId="{40893CA7-FD1A-483C-B26C-A751BF979D5B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3CABA824-F6E3-4DD7-B4C9-E83F4B9DCEDB}" type="sibTrans" cxnId="{40893CA7-FD1A-483C-B26C-A751BF979D5B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E26520E5-15B1-4C82-9DFA-6E1902D64987}">
      <dgm:prSet phldrT="[ข้อความ]" custT="1"/>
      <dgm:spPr/>
      <dgm:t>
        <a:bodyPr/>
        <a:lstStyle/>
        <a:p>
          <a:r>
            <a:rPr lang="en-US" sz="4400" b="1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Hypercapnia</a:t>
          </a:r>
          <a:r>
            <a:rPr lang="en-US" sz="4400" b="1" dirty="0" smtClean="0"/>
            <a:t> </a:t>
          </a:r>
          <a:r>
            <a:rPr lang="en-US" sz="4400" b="1" dirty="0" smtClean="0">
              <a:latin typeface="Angsana New" pitchFamily="18" charset="-34"/>
              <a:cs typeface="Angsana New" pitchFamily="18" charset="-34"/>
            </a:rPr>
            <a:t> </a:t>
          </a:r>
          <a:endParaRPr lang="th-TH" sz="4400" dirty="0">
            <a:latin typeface="Angsana New" pitchFamily="18" charset="-34"/>
            <a:cs typeface="Angsana New" pitchFamily="18" charset="-34"/>
          </a:endParaRPr>
        </a:p>
      </dgm:t>
    </dgm:pt>
    <dgm:pt modelId="{45C88391-D1EE-4ADD-8AA8-704608D2D41C}" type="parTrans" cxnId="{98800529-DE67-4ABC-AF01-7860D45E0D96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5A8537DA-D80D-453C-9EE8-76A84F3E6E24}" type="sibTrans" cxnId="{98800529-DE67-4ABC-AF01-7860D45E0D96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BB6812C9-8EE7-4791-A959-8D6E3A80A2AE}">
      <dgm:prSet phldrT="[ข้อความ]" custT="1"/>
      <dgm:spPr/>
      <dgm:t>
        <a:bodyPr/>
        <a:lstStyle/>
        <a:p>
          <a:pPr algn="l"/>
          <a:r>
            <a:rPr lang="th-TH" sz="2000" dirty="0" smtClean="0">
              <a:latin typeface="Angsana New" pitchFamily="18" charset="-34"/>
              <a:cs typeface="Angsana New" pitchFamily="18" charset="-34"/>
            </a:rPr>
            <a:t>ผลที่ได้จากการย่อยอาหารนั้นจะได้เป็นคาร์บอนไดออกไซด์ การที่มีระดับคาร์บอนไดออกไซด์มากเกินไปจะมีผลทำให้ปอด และกล้ามเนื้อช่วยหายใจต้องทำงานหนักขึ้นเพื่อที่จะขับคาร์บอนไดออกไซด์ออกจากร่างกาย</a:t>
          </a:r>
          <a:endParaRPr lang="th-TH" sz="2000" dirty="0">
            <a:latin typeface="Angsana New" pitchFamily="18" charset="-34"/>
            <a:cs typeface="Angsana New" pitchFamily="18" charset="-34"/>
          </a:endParaRPr>
        </a:p>
      </dgm:t>
    </dgm:pt>
    <dgm:pt modelId="{D983FF47-531E-4A27-87FC-41FAF4EFCF3C}" type="parTrans" cxnId="{7DEFA316-5BC6-4D2C-A98D-4961381F230D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B237C8CF-B014-49D6-94F4-174D61F00941}" type="sibTrans" cxnId="{7DEFA316-5BC6-4D2C-A98D-4961381F230D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906ACAAE-9D8A-4325-9440-03EF97683ACC}">
      <dgm:prSet phldrT="[ข้อความ]" custT="1"/>
      <dgm:spPr/>
      <dgm:t>
        <a:bodyPr/>
        <a:lstStyle/>
        <a:p>
          <a:r>
            <a:rPr lang="en-US" sz="4400" b="1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Refeeding</a:t>
          </a:r>
          <a:r>
            <a:rPr lang="en-US" sz="44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syndrome </a:t>
          </a:r>
          <a:endParaRPr lang="th-TH" sz="44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05AC917A-76DA-4982-B6E9-0D540D132332}" type="parTrans" cxnId="{50BA04C1-5EE6-4376-B162-C3543C91901C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E435BACA-F7FF-4BF1-821C-0844DE74B01A}" type="sibTrans" cxnId="{50BA04C1-5EE6-4376-B162-C3543C91901C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B2CCD3EC-FA79-45DB-A606-4E292B9F48E6}">
      <dgm:prSet phldrT="[ข้อความ]" custT="1"/>
      <dgm:spPr/>
      <dgm:t>
        <a:bodyPr/>
        <a:lstStyle/>
        <a:p>
          <a:r>
            <a:rPr lang="th-TH" sz="2000" dirty="0" smtClean="0">
              <a:latin typeface="Angsana New" pitchFamily="18" charset="-34"/>
              <a:cs typeface="Angsana New" pitchFamily="18" charset="-34"/>
            </a:rPr>
            <a:t>การให้อาหารที่เร็ว และปริมาณมากเกินไปในผู้ป่วยที่มีภาวะ</a:t>
          </a:r>
          <a:r>
            <a:rPr lang="th-TH" sz="2000" dirty="0" err="1" smtClean="0">
              <a:latin typeface="Angsana New" pitchFamily="18" charset="-34"/>
              <a:cs typeface="Angsana New" pitchFamily="18" charset="-34"/>
            </a:rPr>
            <a:t>ทุพ</a:t>
          </a:r>
          <a:r>
            <a:rPr lang="th-TH" sz="2000" dirty="0" smtClean="0">
              <a:latin typeface="Angsana New" pitchFamily="18" charset="-34"/>
              <a:cs typeface="Angsana New" pitchFamily="18" charset="-34"/>
            </a:rPr>
            <a:t>โภชนาการจะทำให้ระดับ</a:t>
          </a:r>
          <a:r>
            <a:rPr lang="en-US" sz="2000" dirty="0" smtClean="0">
              <a:latin typeface="Angsana New" pitchFamily="18" charset="-34"/>
              <a:cs typeface="Angsana New" pitchFamily="18" charset="-34"/>
            </a:rPr>
            <a:t> </a:t>
          </a:r>
          <a:r>
            <a:rPr lang="en-US" sz="2000" dirty="0" err="1" smtClean="0">
              <a:latin typeface="Angsana New" pitchFamily="18" charset="-34"/>
              <a:cs typeface="Angsana New" pitchFamily="18" charset="-34"/>
            </a:rPr>
            <a:t>potassium,magnesium</a:t>
          </a:r>
          <a:r>
            <a:rPr lang="en-US" sz="2000" dirty="0" smtClean="0">
              <a:latin typeface="Angsana New" pitchFamily="18" charset="-34"/>
              <a:cs typeface="Angsana New" pitchFamily="18" charset="-34"/>
            </a:rPr>
            <a:t> </a:t>
          </a:r>
          <a:r>
            <a:rPr lang="th-TH" sz="2000" dirty="0" smtClean="0">
              <a:latin typeface="Angsana New" pitchFamily="18" charset="-34"/>
              <a:cs typeface="Angsana New" pitchFamily="18" charset="-34"/>
            </a:rPr>
            <a:t>และ</a:t>
          </a:r>
          <a:r>
            <a:rPr lang="en-US" sz="2000" dirty="0" smtClean="0">
              <a:latin typeface="Angsana New" pitchFamily="18" charset="-34"/>
              <a:cs typeface="Angsana New" pitchFamily="18" charset="-34"/>
            </a:rPr>
            <a:t> phosphorus </a:t>
          </a:r>
          <a:r>
            <a:rPr lang="th-TH" sz="2000" dirty="0" smtClean="0">
              <a:latin typeface="Angsana New" pitchFamily="18" charset="-34"/>
              <a:cs typeface="Angsana New" pitchFamily="18" charset="-34"/>
            </a:rPr>
            <a:t>ลดต่ำลงอย่างรวดเร็ว เนื่องจากมีการเคลื่อนเข้าเซลล์เพื่อใช้ในกระบวนการเมตาโบลิสมของร่างกายในผู้ป่วยเหล่านี้อาจจะมีความผิดปกติของการเต้นของหัวใจจนเสียชีวิตได้ </a:t>
          </a:r>
          <a:endParaRPr lang="th-TH" sz="2000" dirty="0">
            <a:latin typeface="Angsana New" pitchFamily="18" charset="-34"/>
            <a:cs typeface="Angsana New" pitchFamily="18" charset="-34"/>
          </a:endParaRPr>
        </a:p>
      </dgm:t>
    </dgm:pt>
    <dgm:pt modelId="{D186D585-156C-4475-AA8D-2EF7E74F2048}" type="parTrans" cxnId="{59130F93-9E87-4D6B-BDC9-38F3CE6D6899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34714079-F007-46A1-A9D2-C142CBE05EF6}" type="sibTrans" cxnId="{59130F93-9E87-4D6B-BDC9-38F3CE6D6899}">
      <dgm:prSet/>
      <dgm:spPr/>
      <dgm:t>
        <a:bodyPr/>
        <a:lstStyle/>
        <a:p>
          <a:endParaRPr lang="th-TH" sz="4400">
            <a:latin typeface="Angsana New" pitchFamily="18" charset="-34"/>
            <a:cs typeface="Angsana New" pitchFamily="18" charset="-34"/>
          </a:endParaRPr>
        </a:p>
      </dgm:t>
    </dgm:pt>
    <dgm:pt modelId="{347D9782-3A33-4573-A5D4-3E995BC15752}" type="pres">
      <dgm:prSet presAssocID="{FC6A0AE9-FD1B-4A48-A47A-7E7E01D8F9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9028268-D914-4B5A-890A-CF77982204F3}" type="pres">
      <dgm:prSet presAssocID="{D4363D6D-9D93-49EA-9CD3-9414A967F435}" presName="linNode" presStyleCnt="0"/>
      <dgm:spPr/>
    </dgm:pt>
    <dgm:pt modelId="{90CEEB80-7EC5-4846-847A-59C68D68A3DF}" type="pres">
      <dgm:prSet presAssocID="{D4363D6D-9D93-49EA-9CD3-9414A967F435}" presName="parentText" presStyleLbl="node1" presStyleIdx="0" presStyleCnt="3" custScaleY="105902" custLinFactNeighborX="-1239" custLinFactNeighborY="-444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0762038-BD25-4F03-B53D-B083FAEB8F20}" type="pres">
      <dgm:prSet presAssocID="{D4363D6D-9D93-49EA-9CD3-9414A967F435}" presName="descendantText" presStyleLbl="alignAccFollowNode1" presStyleIdx="0" presStyleCnt="3" custScaleY="11078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43B2E6-24E4-4402-803B-131647F75BEE}" type="pres">
      <dgm:prSet presAssocID="{81B86E02-9100-46A9-88D6-A1B014E007AE}" presName="sp" presStyleCnt="0"/>
      <dgm:spPr/>
    </dgm:pt>
    <dgm:pt modelId="{727F0DDC-4550-421D-BF64-2DAB494F11BF}" type="pres">
      <dgm:prSet presAssocID="{E26520E5-15B1-4C82-9DFA-6E1902D64987}" presName="linNode" presStyleCnt="0"/>
      <dgm:spPr/>
    </dgm:pt>
    <dgm:pt modelId="{CCB5E804-E55B-4068-AE5F-0DAC2ACB018F}" type="pres">
      <dgm:prSet presAssocID="{E26520E5-15B1-4C82-9DFA-6E1902D649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F1C850-EE4E-44D8-A236-DD58F81E3FCF}" type="pres">
      <dgm:prSet presAssocID="{E26520E5-15B1-4C82-9DFA-6E1902D64987}" presName="descendantText" presStyleLbl="alignAccFollowNode1" presStyleIdx="1" presStyleCnt="3" custScaleY="128668" custLinFactNeighborX="2395" custLinFactNeighborY="-95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B4C337-5391-43CA-AFA1-E768B277276D}" type="pres">
      <dgm:prSet presAssocID="{5A8537DA-D80D-453C-9EE8-76A84F3E6E24}" presName="sp" presStyleCnt="0"/>
      <dgm:spPr/>
    </dgm:pt>
    <dgm:pt modelId="{E5033E16-2E45-483A-8EBB-74C1A29D71AC}" type="pres">
      <dgm:prSet presAssocID="{906ACAAE-9D8A-4325-9440-03EF97683ACC}" presName="linNode" presStyleCnt="0"/>
      <dgm:spPr/>
    </dgm:pt>
    <dgm:pt modelId="{511F9C01-8DD6-45D4-B394-BCE6F06889C6}" type="pres">
      <dgm:prSet presAssocID="{906ACAAE-9D8A-4325-9440-03EF97683ACC}" presName="parentText" presStyleLbl="node1" presStyleIdx="2" presStyleCnt="3" custScaleY="12868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BF2F6B-EA47-45B4-A5AB-75A9F9C0D860}" type="pres">
      <dgm:prSet presAssocID="{906ACAAE-9D8A-4325-9440-03EF97683ACC}" presName="descendantText" presStyleLbl="alignAccFollowNode1" presStyleIdx="2" presStyleCnt="3" custScaleY="154143" custLinFactNeighborX="2395" custLinFactNeighborY="2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C45B3AE-4884-4EBD-8C7A-FFB54C73EA14}" type="presOf" srcId="{906ACAAE-9D8A-4325-9440-03EF97683ACC}" destId="{511F9C01-8DD6-45D4-B394-BCE6F06889C6}" srcOrd="0" destOrd="0" presId="urn:microsoft.com/office/officeart/2005/8/layout/vList5"/>
    <dgm:cxn modelId="{C51F09AD-E0FA-444D-BA90-BFC1679C54FF}" type="presOf" srcId="{D4363D6D-9D93-49EA-9CD3-9414A967F435}" destId="{90CEEB80-7EC5-4846-847A-59C68D68A3DF}" srcOrd="0" destOrd="0" presId="urn:microsoft.com/office/officeart/2005/8/layout/vList5"/>
    <dgm:cxn modelId="{269D4463-92F9-41C1-BCC1-3A5C4E6645C3}" srcId="{FC6A0AE9-FD1B-4A48-A47A-7E7E01D8F950}" destId="{D4363D6D-9D93-49EA-9CD3-9414A967F435}" srcOrd="0" destOrd="0" parTransId="{1DD408D6-07FF-4C85-AF7C-2AC4CD171329}" sibTransId="{81B86E02-9100-46A9-88D6-A1B014E007AE}"/>
    <dgm:cxn modelId="{59130F93-9E87-4D6B-BDC9-38F3CE6D6899}" srcId="{906ACAAE-9D8A-4325-9440-03EF97683ACC}" destId="{B2CCD3EC-FA79-45DB-A606-4E292B9F48E6}" srcOrd="0" destOrd="0" parTransId="{D186D585-156C-4475-AA8D-2EF7E74F2048}" sibTransId="{34714079-F007-46A1-A9D2-C142CBE05EF6}"/>
    <dgm:cxn modelId="{D6377563-6C8C-4EFD-83AC-2EEA4FB02799}" type="presOf" srcId="{E26520E5-15B1-4C82-9DFA-6E1902D64987}" destId="{CCB5E804-E55B-4068-AE5F-0DAC2ACB018F}" srcOrd="0" destOrd="0" presId="urn:microsoft.com/office/officeart/2005/8/layout/vList5"/>
    <dgm:cxn modelId="{F52A7C03-81B6-47A2-A2E0-F81109797459}" type="presOf" srcId="{FC6A0AE9-FD1B-4A48-A47A-7E7E01D8F950}" destId="{347D9782-3A33-4573-A5D4-3E995BC15752}" srcOrd="0" destOrd="0" presId="urn:microsoft.com/office/officeart/2005/8/layout/vList5"/>
    <dgm:cxn modelId="{806F8089-9DD9-4D00-B8EA-D65526B9332C}" type="presOf" srcId="{BB6812C9-8EE7-4791-A959-8D6E3A80A2AE}" destId="{DEF1C850-EE4E-44D8-A236-DD58F81E3FCF}" srcOrd="0" destOrd="0" presId="urn:microsoft.com/office/officeart/2005/8/layout/vList5"/>
    <dgm:cxn modelId="{7DEFA316-5BC6-4D2C-A98D-4961381F230D}" srcId="{E26520E5-15B1-4C82-9DFA-6E1902D64987}" destId="{BB6812C9-8EE7-4791-A959-8D6E3A80A2AE}" srcOrd="0" destOrd="0" parTransId="{D983FF47-531E-4A27-87FC-41FAF4EFCF3C}" sibTransId="{B237C8CF-B014-49D6-94F4-174D61F00941}"/>
    <dgm:cxn modelId="{247BED90-E436-48B6-9AEF-50D02ED03F5B}" type="presOf" srcId="{4180947B-C6E7-48F3-8451-9B549740CCAD}" destId="{70762038-BD25-4F03-B53D-B083FAEB8F20}" srcOrd="0" destOrd="0" presId="urn:microsoft.com/office/officeart/2005/8/layout/vList5"/>
    <dgm:cxn modelId="{50BA04C1-5EE6-4376-B162-C3543C91901C}" srcId="{FC6A0AE9-FD1B-4A48-A47A-7E7E01D8F950}" destId="{906ACAAE-9D8A-4325-9440-03EF97683ACC}" srcOrd="2" destOrd="0" parTransId="{05AC917A-76DA-4982-B6E9-0D540D132332}" sibTransId="{E435BACA-F7FF-4BF1-821C-0844DE74B01A}"/>
    <dgm:cxn modelId="{D8614672-CE87-4BEB-9193-4BC77BD7A800}" type="presOf" srcId="{B2CCD3EC-FA79-45DB-A606-4E292B9F48E6}" destId="{C7BF2F6B-EA47-45B4-A5AB-75A9F9C0D860}" srcOrd="0" destOrd="0" presId="urn:microsoft.com/office/officeart/2005/8/layout/vList5"/>
    <dgm:cxn modelId="{40893CA7-FD1A-483C-B26C-A751BF979D5B}" srcId="{D4363D6D-9D93-49EA-9CD3-9414A967F435}" destId="{4180947B-C6E7-48F3-8451-9B549740CCAD}" srcOrd="0" destOrd="0" parTransId="{8A72CBE0-766F-40CC-B436-3B33FC413888}" sibTransId="{3CABA824-F6E3-4DD7-B4C9-E83F4B9DCEDB}"/>
    <dgm:cxn modelId="{98800529-DE67-4ABC-AF01-7860D45E0D96}" srcId="{FC6A0AE9-FD1B-4A48-A47A-7E7E01D8F950}" destId="{E26520E5-15B1-4C82-9DFA-6E1902D64987}" srcOrd="1" destOrd="0" parTransId="{45C88391-D1EE-4ADD-8AA8-704608D2D41C}" sibTransId="{5A8537DA-D80D-453C-9EE8-76A84F3E6E24}"/>
    <dgm:cxn modelId="{516D7BB0-28FF-4F33-B69A-1CF5885AF946}" type="presParOf" srcId="{347D9782-3A33-4573-A5D4-3E995BC15752}" destId="{69028268-D914-4B5A-890A-CF77982204F3}" srcOrd="0" destOrd="0" presId="urn:microsoft.com/office/officeart/2005/8/layout/vList5"/>
    <dgm:cxn modelId="{0B707997-E9BC-4E8A-B940-BFFBE7A02E56}" type="presParOf" srcId="{69028268-D914-4B5A-890A-CF77982204F3}" destId="{90CEEB80-7EC5-4846-847A-59C68D68A3DF}" srcOrd="0" destOrd="0" presId="urn:microsoft.com/office/officeart/2005/8/layout/vList5"/>
    <dgm:cxn modelId="{B4689313-7273-4674-A389-707C9BCEC701}" type="presParOf" srcId="{69028268-D914-4B5A-890A-CF77982204F3}" destId="{70762038-BD25-4F03-B53D-B083FAEB8F20}" srcOrd="1" destOrd="0" presId="urn:microsoft.com/office/officeart/2005/8/layout/vList5"/>
    <dgm:cxn modelId="{36720CB5-7997-4FD2-97EE-CE2EA8109534}" type="presParOf" srcId="{347D9782-3A33-4573-A5D4-3E995BC15752}" destId="{1F43B2E6-24E4-4402-803B-131647F75BEE}" srcOrd="1" destOrd="0" presId="urn:microsoft.com/office/officeart/2005/8/layout/vList5"/>
    <dgm:cxn modelId="{E6F44ED3-3B5C-4FE1-83A2-F0178CA5CC3C}" type="presParOf" srcId="{347D9782-3A33-4573-A5D4-3E995BC15752}" destId="{727F0DDC-4550-421D-BF64-2DAB494F11BF}" srcOrd="2" destOrd="0" presId="urn:microsoft.com/office/officeart/2005/8/layout/vList5"/>
    <dgm:cxn modelId="{9AC8CF56-254E-49EA-B4EA-7E4F87981111}" type="presParOf" srcId="{727F0DDC-4550-421D-BF64-2DAB494F11BF}" destId="{CCB5E804-E55B-4068-AE5F-0DAC2ACB018F}" srcOrd="0" destOrd="0" presId="urn:microsoft.com/office/officeart/2005/8/layout/vList5"/>
    <dgm:cxn modelId="{8121E058-AC82-42D1-89C9-C43A750E9E3D}" type="presParOf" srcId="{727F0DDC-4550-421D-BF64-2DAB494F11BF}" destId="{DEF1C850-EE4E-44D8-A236-DD58F81E3FCF}" srcOrd="1" destOrd="0" presId="urn:microsoft.com/office/officeart/2005/8/layout/vList5"/>
    <dgm:cxn modelId="{B858FD8A-81B3-4D1D-8F95-A6E68A2166D0}" type="presParOf" srcId="{347D9782-3A33-4573-A5D4-3E995BC15752}" destId="{22B4C337-5391-43CA-AFA1-E768B277276D}" srcOrd="3" destOrd="0" presId="urn:microsoft.com/office/officeart/2005/8/layout/vList5"/>
    <dgm:cxn modelId="{64C0322A-A2D4-4018-82B9-3A32BE3A1D23}" type="presParOf" srcId="{347D9782-3A33-4573-A5D4-3E995BC15752}" destId="{E5033E16-2E45-483A-8EBB-74C1A29D71AC}" srcOrd="4" destOrd="0" presId="urn:microsoft.com/office/officeart/2005/8/layout/vList5"/>
    <dgm:cxn modelId="{B7E0FCC6-B93B-436E-B6EA-500B056D31DA}" type="presParOf" srcId="{E5033E16-2E45-483A-8EBB-74C1A29D71AC}" destId="{511F9C01-8DD6-45D4-B394-BCE6F06889C6}" srcOrd="0" destOrd="0" presId="urn:microsoft.com/office/officeart/2005/8/layout/vList5"/>
    <dgm:cxn modelId="{5EC91B8C-2377-4329-B027-3CF9E3090D0E}" type="presParOf" srcId="{E5033E16-2E45-483A-8EBB-74C1A29D71AC}" destId="{C7BF2F6B-EA47-45B4-A5AB-75A9F9C0D8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A2F5A1-6BCA-4896-AD9B-8E42D12B808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759DD05-6F14-401D-9AA1-56D8E61C6AEA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ป้องกันการให้อาหารมากเกินความจำเป็น</a:t>
          </a:r>
          <a:endParaRPr lang="en-US" sz="3200" b="1" dirty="0" smtClean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(avoid overfeeding)</a:t>
          </a:r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r>
            <a:rPr lang="th-TH" sz="3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endParaRPr lang="th-TH" sz="3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9293B94-6009-4554-88EA-C036B65E8AF3}" type="parTrans" cxnId="{40B93BD0-7A00-4C52-866F-5B773E0EDF5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670488A-8B53-4365-8B45-E11800F2553F}" type="sibTrans" cxnId="{40B93BD0-7A00-4C52-866F-5B773E0EDF5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EA8E82F-B6B8-4EF8-91EB-896D34E7AC84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การรักษาภาวะปกติของสมดุล</a:t>
          </a:r>
          <a:r>
            <a: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nitrogen </a:t>
          </a:r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ในร่างกาย </a:t>
          </a:r>
          <a:r>
            <a: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(promote nitrogen retention and avoid protein load)</a:t>
          </a:r>
          <a:endParaRPr lang="th-TH" sz="3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F880465C-B5E2-4924-B3C9-9EDF929DA95B}" type="parTrans" cxnId="{20BD37A7-37E3-4F82-9997-316808F666C1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5736D97-4729-41E6-A361-6F82DB9B2EB8}" type="sibTrans" cxnId="{20BD37A7-37E3-4F82-9997-316808F666C1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CE786A82-9379-488B-A603-9E19833D7EE0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การติดตามระดับ</a:t>
          </a:r>
          <a:r>
            <a: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triglyceride </a:t>
          </a:r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ในเลือด  </a:t>
          </a:r>
          <a:endParaRPr lang="th-TH" sz="3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8AFB3B5A-165F-4876-8C08-9716FA543DD0}" type="parTrans" cxnId="{51267424-8F14-41DB-BA8B-908735BDDC6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F37C9542-19AE-4877-8F0A-48D0E06BECDF}" type="sibTrans" cxnId="{51267424-8F14-41DB-BA8B-908735BDDC6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C8F2AF7C-7AD4-40CE-84E8-A9AD2B2EC6E6}" type="pres">
      <dgm:prSet presAssocID="{70A2F5A1-6BCA-4896-AD9B-8E42D12B80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A8B01D6-566C-4305-B0F7-FB5668683C63}" type="pres">
      <dgm:prSet presAssocID="{F759DD05-6F14-401D-9AA1-56D8E61C6AEA}" presName="parentLin" presStyleCnt="0"/>
      <dgm:spPr/>
    </dgm:pt>
    <dgm:pt modelId="{52A3FC2C-7B15-4136-ADC3-E071189274A8}" type="pres">
      <dgm:prSet presAssocID="{F759DD05-6F14-401D-9AA1-56D8E61C6AEA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155BE7D8-C1BC-4354-A20C-2C798145E922}" type="pres">
      <dgm:prSet presAssocID="{F759DD05-6F14-401D-9AA1-56D8E61C6AEA}" presName="parentText" presStyleLbl="node1" presStyleIdx="0" presStyleCnt="3" custScaleX="142997" custScaleY="134955" custLinFactNeighborX="26160" custLinFactNeighborY="169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188ABA-0EDC-4671-B8B0-02591A846210}" type="pres">
      <dgm:prSet presAssocID="{F759DD05-6F14-401D-9AA1-56D8E61C6AEA}" presName="negativeSpace" presStyleCnt="0"/>
      <dgm:spPr/>
    </dgm:pt>
    <dgm:pt modelId="{8C48E4EF-0E59-499E-81B2-4928D8489BE5}" type="pres">
      <dgm:prSet presAssocID="{F759DD05-6F14-401D-9AA1-56D8E61C6AEA}" presName="childText" presStyleLbl="conFgAcc1" presStyleIdx="0" presStyleCnt="3">
        <dgm:presLayoutVars>
          <dgm:bulletEnabled val="1"/>
        </dgm:presLayoutVars>
      </dgm:prSet>
      <dgm:spPr/>
    </dgm:pt>
    <dgm:pt modelId="{38F253DB-9CDD-4F30-8479-00831382DF73}" type="pres">
      <dgm:prSet presAssocID="{E670488A-8B53-4365-8B45-E11800F2553F}" presName="spaceBetweenRectangles" presStyleCnt="0"/>
      <dgm:spPr/>
    </dgm:pt>
    <dgm:pt modelId="{4C00B9BB-F078-4405-B805-C61E700DA783}" type="pres">
      <dgm:prSet presAssocID="{EEA8E82F-B6B8-4EF8-91EB-896D34E7AC84}" presName="parentLin" presStyleCnt="0"/>
      <dgm:spPr/>
    </dgm:pt>
    <dgm:pt modelId="{A07E7B75-6F32-430C-813F-6C2EC412C435}" type="pres">
      <dgm:prSet presAssocID="{EEA8E82F-B6B8-4EF8-91EB-896D34E7AC84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257C5D22-209D-4393-87EB-DEF72504636C}" type="pres">
      <dgm:prSet presAssocID="{EEA8E82F-B6B8-4EF8-91EB-896D34E7AC84}" presName="parentText" presStyleLbl="node1" presStyleIdx="1" presStyleCnt="3" custScaleX="142857" custScaleY="15225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997643-157A-4885-8F43-40D6D3C8FB6D}" type="pres">
      <dgm:prSet presAssocID="{EEA8E82F-B6B8-4EF8-91EB-896D34E7AC84}" presName="negativeSpace" presStyleCnt="0"/>
      <dgm:spPr/>
    </dgm:pt>
    <dgm:pt modelId="{637277C5-EFDF-4635-9252-BCED62A9CADA}" type="pres">
      <dgm:prSet presAssocID="{EEA8E82F-B6B8-4EF8-91EB-896D34E7AC84}" presName="childText" presStyleLbl="conFgAcc1" presStyleIdx="1" presStyleCnt="3">
        <dgm:presLayoutVars>
          <dgm:bulletEnabled val="1"/>
        </dgm:presLayoutVars>
      </dgm:prSet>
      <dgm:spPr/>
    </dgm:pt>
    <dgm:pt modelId="{CE390752-2B3E-417B-B702-C03C33BDBE45}" type="pres">
      <dgm:prSet presAssocID="{E5736D97-4729-41E6-A361-6F82DB9B2EB8}" presName="spaceBetweenRectangles" presStyleCnt="0"/>
      <dgm:spPr/>
    </dgm:pt>
    <dgm:pt modelId="{B4FBE759-5A94-4A0D-977B-76727DAD66B3}" type="pres">
      <dgm:prSet presAssocID="{CE786A82-9379-488B-A603-9E19833D7EE0}" presName="parentLin" presStyleCnt="0"/>
      <dgm:spPr/>
    </dgm:pt>
    <dgm:pt modelId="{8E89B01E-A2D4-400A-A178-91E910683EEF}" type="pres">
      <dgm:prSet presAssocID="{CE786A82-9379-488B-A603-9E19833D7EE0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5DEA9F26-D459-43F0-83B9-3E05B7AF14E9}" type="pres">
      <dgm:prSet presAssocID="{CE786A82-9379-488B-A603-9E19833D7EE0}" presName="parentText" presStyleLbl="node1" presStyleIdx="2" presStyleCnt="3" custScaleX="122911" custScaleY="10926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1CCC17-26C2-40D5-8A7A-5AD8CDABE478}" type="pres">
      <dgm:prSet presAssocID="{CE786A82-9379-488B-A603-9E19833D7EE0}" presName="negativeSpace" presStyleCnt="0"/>
      <dgm:spPr/>
    </dgm:pt>
    <dgm:pt modelId="{0C2D547B-29C4-41DA-A102-F76D15CACD17}" type="pres">
      <dgm:prSet presAssocID="{CE786A82-9379-488B-A603-9E19833D7E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B93BD0-7A00-4C52-866F-5B773E0EDF56}" srcId="{70A2F5A1-6BCA-4896-AD9B-8E42D12B808C}" destId="{F759DD05-6F14-401D-9AA1-56D8E61C6AEA}" srcOrd="0" destOrd="0" parTransId="{E9293B94-6009-4554-88EA-C036B65E8AF3}" sibTransId="{E670488A-8B53-4365-8B45-E11800F2553F}"/>
    <dgm:cxn modelId="{01104F0C-D6C4-4C4B-8A54-69C58D935DA8}" type="presOf" srcId="{EEA8E82F-B6B8-4EF8-91EB-896D34E7AC84}" destId="{257C5D22-209D-4393-87EB-DEF72504636C}" srcOrd="1" destOrd="0" presId="urn:microsoft.com/office/officeart/2005/8/layout/list1"/>
    <dgm:cxn modelId="{55924801-E7F2-4155-8E84-92ECB2FB9F31}" type="presOf" srcId="{F759DD05-6F14-401D-9AA1-56D8E61C6AEA}" destId="{52A3FC2C-7B15-4136-ADC3-E071189274A8}" srcOrd="0" destOrd="0" presId="urn:microsoft.com/office/officeart/2005/8/layout/list1"/>
    <dgm:cxn modelId="{38AA5DFF-954C-45C4-A9C0-8A0C07265658}" type="presOf" srcId="{CE786A82-9379-488B-A603-9E19833D7EE0}" destId="{5DEA9F26-D459-43F0-83B9-3E05B7AF14E9}" srcOrd="1" destOrd="0" presId="urn:microsoft.com/office/officeart/2005/8/layout/list1"/>
    <dgm:cxn modelId="{56787FEA-08D4-4C84-8319-B45F788B1CD7}" type="presOf" srcId="{F759DD05-6F14-401D-9AA1-56D8E61C6AEA}" destId="{155BE7D8-C1BC-4354-A20C-2C798145E922}" srcOrd="1" destOrd="0" presId="urn:microsoft.com/office/officeart/2005/8/layout/list1"/>
    <dgm:cxn modelId="{51267424-8F14-41DB-BA8B-908735BDDC66}" srcId="{70A2F5A1-6BCA-4896-AD9B-8E42D12B808C}" destId="{CE786A82-9379-488B-A603-9E19833D7EE0}" srcOrd="2" destOrd="0" parTransId="{8AFB3B5A-165F-4876-8C08-9716FA543DD0}" sibTransId="{F37C9542-19AE-4877-8F0A-48D0E06BECDF}"/>
    <dgm:cxn modelId="{77CC3C67-CFF6-41D6-A499-24215A8E4BB2}" type="presOf" srcId="{CE786A82-9379-488B-A603-9E19833D7EE0}" destId="{8E89B01E-A2D4-400A-A178-91E910683EEF}" srcOrd="0" destOrd="0" presId="urn:microsoft.com/office/officeart/2005/8/layout/list1"/>
    <dgm:cxn modelId="{D8652CE6-AEDD-4A25-898E-B64225B9505E}" type="presOf" srcId="{70A2F5A1-6BCA-4896-AD9B-8E42D12B808C}" destId="{C8F2AF7C-7AD4-40CE-84E8-A9AD2B2EC6E6}" srcOrd="0" destOrd="0" presId="urn:microsoft.com/office/officeart/2005/8/layout/list1"/>
    <dgm:cxn modelId="{9ADF7B6E-23C6-4DF4-A5E7-CEBA0BF9F1B7}" type="presOf" srcId="{EEA8E82F-B6B8-4EF8-91EB-896D34E7AC84}" destId="{A07E7B75-6F32-430C-813F-6C2EC412C435}" srcOrd="0" destOrd="0" presId="urn:microsoft.com/office/officeart/2005/8/layout/list1"/>
    <dgm:cxn modelId="{20BD37A7-37E3-4F82-9997-316808F666C1}" srcId="{70A2F5A1-6BCA-4896-AD9B-8E42D12B808C}" destId="{EEA8E82F-B6B8-4EF8-91EB-896D34E7AC84}" srcOrd="1" destOrd="0" parTransId="{F880465C-B5E2-4924-B3C9-9EDF929DA95B}" sibTransId="{E5736D97-4729-41E6-A361-6F82DB9B2EB8}"/>
    <dgm:cxn modelId="{51B2D8B8-8F29-4B74-959E-A1C5FE25696E}" type="presParOf" srcId="{C8F2AF7C-7AD4-40CE-84E8-A9AD2B2EC6E6}" destId="{5A8B01D6-566C-4305-B0F7-FB5668683C63}" srcOrd="0" destOrd="0" presId="urn:microsoft.com/office/officeart/2005/8/layout/list1"/>
    <dgm:cxn modelId="{8032113F-7935-4F57-A15E-636F9F09B4A1}" type="presParOf" srcId="{5A8B01D6-566C-4305-B0F7-FB5668683C63}" destId="{52A3FC2C-7B15-4136-ADC3-E071189274A8}" srcOrd="0" destOrd="0" presId="urn:microsoft.com/office/officeart/2005/8/layout/list1"/>
    <dgm:cxn modelId="{31A11092-2B09-4C3B-A0B0-F9F00CEF9ED2}" type="presParOf" srcId="{5A8B01D6-566C-4305-B0F7-FB5668683C63}" destId="{155BE7D8-C1BC-4354-A20C-2C798145E922}" srcOrd="1" destOrd="0" presId="urn:microsoft.com/office/officeart/2005/8/layout/list1"/>
    <dgm:cxn modelId="{3EB05EB0-A5CF-449D-B936-4C7CCD6B10CE}" type="presParOf" srcId="{C8F2AF7C-7AD4-40CE-84E8-A9AD2B2EC6E6}" destId="{21188ABA-0EDC-4671-B8B0-02591A846210}" srcOrd="1" destOrd="0" presId="urn:microsoft.com/office/officeart/2005/8/layout/list1"/>
    <dgm:cxn modelId="{22FB25F4-D8C5-4B43-A490-58C0D3C9E61C}" type="presParOf" srcId="{C8F2AF7C-7AD4-40CE-84E8-A9AD2B2EC6E6}" destId="{8C48E4EF-0E59-499E-81B2-4928D8489BE5}" srcOrd="2" destOrd="0" presId="urn:microsoft.com/office/officeart/2005/8/layout/list1"/>
    <dgm:cxn modelId="{9AF40671-897D-4721-A409-CC11FA452C63}" type="presParOf" srcId="{C8F2AF7C-7AD4-40CE-84E8-A9AD2B2EC6E6}" destId="{38F253DB-9CDD-4F30-8479-00831382DF73}" srcOrd="3" destOrd="0" presId="urn:microsoft.com/office/officeart/2005/8/layout/list1"/>
    <dgm:cxn modelId="{B6F7A0CB-FC0D-49D7-910D-C1B36246FE94}" type="presParOf" srcId="{C8F2AF7C-7AD4-40CE-84E8-A9AD2B2EC6E6}" destId="{4C00B9BB-F078-4405-B805-C61E700DA783}" srcOrd="4" destOrd="0" presId="urn:microsoft.com/office/officeart/2005/8/layout/list1"/>
    <dgm:cxn modelId="{02C022E2-5E3B-4DAB-9EB9-295DE0D3B9A3}" type="presParOf" srcId="{4C00B9BB-F078-4405-B805-C61E700DA783}" destId="{A07E7B75-6F32-430C-813F-6C2EC412C435}" srcOrd="0" destOrd="0" presId="urn:microsoft.com/office/officeart/2005/8/layout/list1"/>
    <dgm:cxn modelId="{773CA04A-E1BB-483B-83ED-0FACC4A2AB3C}" type="presParOf" srcId="{4C00B9BB-F078-4405-B805-C61E700DA783}" destId="{257C5D22-209D-4393-87EB-DEF72504636C}" srcOrd="1" destOrd="0" presId="urn:microsoft.com/office/officeart/2005/8/layout/list1"/>
    <dgm:cxn modelId="{7361A1DC-C9CC-497D-A112-C6A189C234B8}" type="presParOf" srcId="{C8F2AF7C-7AD4-40CE-84E8-A9AD2B2EC6E6}" destId="{97997643-157A-4885-8F43-40D6D3C8FB6D}" srcOrd="5" destOrd="0" presId="urn:microsoft.com/office/officeart/2005/8/layout/list1"/>
    <dgm:cxn modelId="{49941B36-40A9-44FB-8199-CB9676A2489A}" type="presParOf" srcId="{C8F2AF7C-7AD4-40CE-84E8-A9AD2B2EC6E6}" destId="{637277C5-EFDF-4635-9252-BCED62A9CADA}" srcOrd="6" destOrd="0" presId="urn:microsoft.com/office/officeart/2005/8/layout/list1"/>
    <dgm:cxn modelId="{9F04A8C6-B742-41D8-ADB3-3D62F6B748E7}" type="presParOf" srcId="{C8F2AF7C-7AD4-40CE-84E8-A9AD2B2EC6E6}" destId="{CE390752-2B3E-417B-B702-C03C33BDBE45}" srcOrd="7" destOrd="0" presId="urn:microsoft.com/office/officeart/2005/8/layout/list1"/>
    <dgm:cxn modelId="{E1D19BBC-141A-45A7-8922-FF4705566860}" type="presParOf" srcId="{C8F2AF7C-7AD4-40CE-84E8-A9AD2B2EC6E6}" destId="{B4FBE759-5A94-4A0D-977B-76727DAD66B3}" srcOrd="8" destOrd="0" presId="urn:microsoft.com/office/officeart/2005/8/layout/list1"/>
    <dgm:cxn modelId="{B0EC7B03-1451-4427-856A-4D79C8F7B1F4}" type="presParOf" srcId="{B4FBE759-5A94-4A0D-977B-76727DAD66B3}" destId="{8E89B01E-A2D4-400A-A178-91E910683EEF}" srcOrd="0" destOrd="0" presId="urn:microsoft.com/office/officeart/2005/8/layout/list1"/>
    <dgm:cxn modelId="{C1064320-193F-445B-8E8F-25C41DBF34C8}" type="presParOf" srcId="{B4FBE759-5A94-4A0D-977B-76727DAD66B3}" destId="{5DEA9F26-D459-43F0-83B9-3E05B7AF14E9}" srcOrd="1" destOrd="0" presId="urn:microsoft.com/office/officeart/2005/8/layout/list1"/>
    <dgm:cxn modelId="{19D88CD6-1C4A-4ECF-BE35-F00B1C64C4EA}" type="presParOf" srcId="{C8F2AF7C-7AD4-40CE-84E8-A9AD2B2EC6E6}" destId="{821CCC17-26C2-40D5-8A7A-5AD8CDABE478}" srcOrd="9" destOrd="0" presId="urn:microsoft.com/office/officeart/2005/8/layout/list1"/>
    <dgm:cxn modelId="{6C36AC28-70C0-488E-8C58-3A6E279A672E}" type="presParOf" srcId="{C8F2AF7C-7AD4-40CE-84E8-A9AD2B2EC6E6}" destId="{0C2D547B-29C4-41DA-A102-F76D15CACD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A2F5A1-6BCA-4896-AD9B-8E42D12B808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759DD05-6F14-401D-9AA1-56D8E61C6AEA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th-TH" sz="36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การติดตามระดับ</a:t>
          </a:r>
          <a:r>
            <a:rPr lang="en-US" sz="36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visceral proteins </a:t>
          </a:r>
          <a:r>
            <a:rPr lang="th-TH" sz="36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ต่างๆ ในร่างกาย </a:t>
          </a:r>
          <a:r>
            <a:rPr lang="th-TH" sz="36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endParaRPr lang="th-TH" sz="36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9293B94-6009-4554-88EA-C036B65E8AF3}" type="parTrans" cxnId="{40B93BD0-7A00-4C52-866F-5B773E0EDF5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670488A-8B53-4365-8B45-E11800F2553F}" type="sibTrans" cxnId="{40B93BD0-7A00-4C52-866F-5B773E0EDF5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EA8E82F-B6B8-4EF8-91EB-896D34E7AC84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การติดตามการเปลี่ยนแปลงของ</a:t>
          </a:r>
          <a:r>
            <a: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electrolyte </a:t>
          </a:r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ต่างๆ ในเลือด  </a:t>
          </a:r>
          <a:endParaRPr lang="th-TH" sz="3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F880465C-B5E2-4924-B3C9-9EDF929DA95B}" type="parTrans" cxnId="{20BD37A7-37E3-4F82-9997-316808F666C1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E5736D97-4729-41E6-A361-6F82DB9B2EB8}" type="sibTrans" cxnId="{20BD37A7-37E3-4F82-9997-316808F666C1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CE786A82-9379-488B-A603-9E19833D7EE0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การติดตามผลการทำงานของตับ หรือ</a:t>
          </a:r>
          <a:r>
            <a: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liver function test </a:t>
          </a:r>
          <a:endParaRPr lang="th-TH" sz="3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8AFB3B5A-165F-4876-8C08-9716FA543DD0}" type="parTrans" cxnId="{51267424-8F14-41DB-BA8B-908735BDDC6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F37C9542-19AE-4877-8F0A-48D0E06BECDF}" type="sibTrans" cxnId="{51267424-8F14-41DB-BA8B-908735BDDC66}">
      <dgm:prSet/>
      <dgm:spPr/>
      <dgm:t>
        <a:bodyPr/>
        <a:lstStyle/>
        <a:p>
          <a:endParaRPr lang="th-TH" sz="320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gm:t>
    </dgm:pt>
    <dgm:pt modelId="{C8F2AF7C-7AD4-40CE-84E8-A9AD2B2EC6E6}" type="pres">
      <dgm:prSet presAssocID="{70A2F5A1-6BCA-4896-AD9B-8E42D12B80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A8B01D6-566C-4305-B0F7-FB5668683C63}" type="pres">
      <dgm:prSet presAssocID="{F759DD05-6F14-401D-9AA1-56D8E61C6AEA}" presName="parentLin" presStyleCnt="0"/>
      <dgm:spPr/>
    </dgm:pt>
    <dgm:pt modelId="{52A3FC2C-7B15-4136-ADC3-E071189274A8}" type="pres">
      <dgm:prSet presAssocID="{F759DD05-6F14-401D-9AA1-56D8E61C6AEA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155BE7D8-C1BC-4354-A20C-2C798145E922}" type="pres">
      <dgm:prSet presAssocID="{F759DD05-6F14-401D-9AA1-56D8E61C6AEA}" presName="parentText" presStyleLbl="node1" presStyleIdx="0" presStyleCnt="3" custScaleX="142997" custScaleY="134955" custLinFactNeighborX="26160" custLinFactNeighborY="169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188ABA-0EDC-4671-B8B0-02591A846210}" type="pres">
      <dgm:prSet presAssocID="{F759DD05-6F14-401D-9AA1-56D8E61C6AEA}" presName="negativeSpace" presStyleCnt="0"/>
      <dgm:spPr/>
    </dgm:pt>
    <dgm:pt modelId="{8C48E4EF-0E59-499E-81B2-4928D8489BE5}" type="pres">
      <dgm:prSet presAssocID="{F759DD05-6F14-401D-9AA1-56D8E61C6AEA}" presName="childText" presStyleLbl="conFgAcc1" presStyleIdx="0" presStyleCnt="3">
        <dgm:presLayoutVars>
          <dgm:bulletEnabled val="1"/>
        </dgm:presLayoutVars>
      </dgm:prSet>
      <dgm:spPr/>
    </dgm:pt>
    <dgm:pt modelId="{38F253DB-9CDD-4F30-8479-00831382DF73}" type="pres">
      <dgm:prSet presAssocID="{E670488A-8B53-4365-8B45-E11800F2553F}" presName="spaceBetweenRectangles" presStyleCnt="0"/>
      <dgm:spPr/>
    </dgm:pt>
    <dgm:pt modelId="{4C00B9BB-F078-4405-B805-C61E700DA783}" type="pres">
      <dgm:prSet presAssocID="{EEA8E82F-B6B8-4EF8-91EB-896D34E7AC84}" presName="parentLin" presStyleCnt="0"/>
      <dgm:spPr/>
    </dgm:pt>
    <dgm:pt modelId="{A07E7B75-6F32-430C-813F-6C2EC412C435}" type="pres">
      <dgm:prSet presAssocID="{EEA8E82F-B6B8-4EF8-91EB-896D34E7AC84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257C5D22-209D-4393-87EB-DEF72504636C}" type="pres">
      <dgm:prSet presAssocID="{EEA8E82F-B6B8-4EF8-91EB-896D34E7AC84}" presName="parentText" presStyleLbl="node1" presStyleIdx="1" presStyleCnt="3" custScaleX="142857" custScaleY="152251" custLinFactNeighborX="-919" custLinFactNeighborY="77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997643-157A-4885-8F43-40D6D3C8FB6D}" type="pres">
      <dgm:prSet presAssocID="{EEA8E82F-B6B8-4EF8-91EB-896D34E7AC84}" presName="negativeSpace" presStyleCnt="0"/>
      <dgm:spPr/>
    </dgm:pt>
    <dgm:pt modelId="{637277C5-EFDF-4635-9252-BCED62A9CADA}" type="pres">
      <dgm:prSet presAssocID="{EEA8E82F-B6B8-4EF8-91EB-896D34E7AC84}" presName="childText" presStyleLbl="conFgAcc1" presStyleIdx="1" presStyleCnt="3">
        <dgm:presLayoutVars>
          <dgm:bulletEnabled val="1"/>
        </dgm:presLayoutVars>
      </dgm:prSet>
      <dgm:spPr/>
    </dgm:pt>
    <dgm:pt modelId="{CE390752-2B3E-417B-B702-C03C33BDBE45}" type="pres">
      <dgm:prSet presAssocID="{E5736D97-4729-41E6-A361-6F82DB9B2EB8}" presName="spaceBetweenRectangles" presStyleCnt="0"/>
      <dgm:spPr/>
    </dgm:pt>
    <dgm:pt modelId="{B4FBE759-5A94-4A0D-977B-76727DAD66B3}" type="pres">
      <dgm:prSet presAssocID="{CE786A82-9379-488B-A603-9E19833D7EE0}" presName="parentLin" presStyleCnt="0"/>
      <dgm:spPr/>
    </dgm:pt>
    <dgm:pt modelId="{8E89B01E-A2D4-400A-A178-91E910683EEF}" type="pres">
      <dgm:prSet presAssocID="{CE786A82-9379-488B-A603-9E19833D7EE0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5DEA9F26-D459-43F0-83B9-3E05B7AF14E9}" type="pres">
      <dgm:prSet presAssocID="{CE786A82-9379-488B-A603-9E19833D7EE0}" presName="parentText" presStyleLbl="node1" presStyleIdx="2" presStyleCnt="3" custScaleX="132345" custScaleY="10926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1CCC17-26C2-40D5-8A7A-5AD8CDABE478}" type="pres">
      <dgm:prSet presAssocID="{CE786A82-9379-488B-A603-9E19833D7EE0}" presName="negativeSpace" presStyleCnt="0"/>
      <dgm:spPr/>
    </dgm:pt>
    <dgm:pt modelId="{0C2D547B-29C4-41DA-A102-F76D15CACD17}" type="pres">
      <dgm:prSet presAssocID="{CE786A82-9379-488B-A603-9E19833D7E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596052-048E-41C4-988F-7EE28C5A1270}" type="presOf" srcId="{CE786A82-9379-488B-A603-9E19833D7EE0}" destId="{8E89B01E-A2D4-400A-A178-91E910683EEF}" srcOrd="0" destOrd="0" presId="urn:microsoft.com/office/officeart/2005/8/layout/list1"/>
    <dgm:cxn modelId="{7A36DB0E-5C90-4ED4-8ECF-1BB530B53DA8}" type="presOf" srcId="{F759DD05-6F14-401D-9AA1-56D8E61C6AEA}" destId="{52A3FC2C-7B15-4136-ADC3-E071189274A8}" srcOrd="0" destOrd="0" presId="urn:microsoft.com/office/officeart/2005/8/layout/list1"/>
    <dgm:cxn modelId="{9FE11280-57CC-4499-BC80-0E602177E453}" type="presOf" srcId="{EEA8E82F-B6B8-4EF8-91EB-896D34E7AC84}" destId="{A07E7B75-6F32-430C-813F-6C2EC412C435}" srcOrd="0" destOrd="0" presId="urn:microsoft.com/office/officeart/2005/8/layout/list1"/>
    <dgm:cxn modelId="{51267424-8F14-41DB-BA8B-908735BDDC66}" srcId="{70A2F5A1-6BCA-4896-AD9B-8E42D12B808C}" destId="{CE786A82-9379-488B-A603-9E19833D7EE0}" srcOrd="2" destOrd="0" parTransId="{8AFB3B5A-165F-4876-8C08-9716FA543DD0}" sibTransId="{F37C9542-19AE-4877-8F0A-48D0E06BECDF}"/>
    <dgm:cxn modelId="{C84D4A99-8F5B-478F-9635-58B34924FCAC}" type="presOf" srcId="{CE786A82-9379-488B-A603-9E19833D7EE0}" destId="{5DEA9F26-D459-43F0-83B9-3E05B7AF14E9}" srcOrd="1" destOrd="0" presId="urn:microsoft.com/office/officeart/2005/8/layout/list1"/>
    <dgm:cxn modelId="{40B93BD0-7A00-4C52-866F-5B773E0EDF56}" srcId="{70A2F5A1-6BCA-4896-AD9B-8E42D12B808C}" destId="{F759DD05-6F14-401D-9AA1-56D8E61C6AEA}" srcOrd="0" destOrd="0" parTransId="{E9293B94-6009-4554-88EA-C036B65E8AF3}" sibTransId="{E670488A-8B53-4365-8B45-E11800F2553F}"/>
    <dgm:cxn modelId="{63A30C16-D354-47AF-8A30-B30DD871481C}" type="presOf" srcId="{70A2F5A1-6BCA-4896-AD9B-8E42D12B808C}" destId="{C8F2AF7C-7AD4-40CE-84E8-A9AD2B2EC6E6}" srcOrd="0" destOrd="0" presId="urn:microsoft.com/office/officeart/2005/8/layout/list1"/>
    <dgm:cxn modelId="{96B9E5AD-88BE-4F99-9D26-E1C0BA665860}" type="presOf" srcId="{EEA8E82F-B6B8-4EF8-91EB-896D34E7AC84}" destId="{257C5D22-209D-4393-87EB-DEF72504636C}" srcOrd="1" destOrd="0" presId="urn:microsoft.com/office/officeart/2005/8/layout/list1"/>
    <dgm:cxn modelId="{9132C46A-1E8A-44C0-A2E7-065DDBE19D09}" type="presOf" srcId="{F759DD05-6F14-401D-9AA1-56D8E61C6AEA}" destId="{155BE7D8-C1BC-4354-A20C-2C798145E922}" srcOrd="1" destOrd="0" presId="urn:microsoft.com/office/officeart/2005/8/layout/list1"/>
    <dgm:cxn modelId="{20BD37A7-37E3-4F82-9997-316808F666C1}" srcId="{70A2F5A1-6BCA-4896-AD9B-8E42D12B808C}" destId="{EEA8E82F-B6B8-4EF8-91EB-896D34E7AC84}" srcOrd="1" destOrd="0" parTransId="{F880465C-B5E2-4924-B3C9-9EDF929DA95B}" sibTransId="{E5736D97-4729-41E6-A361-6F82DB9B2EB8}"/>
    <dgm:cxn modelId="{A2BEA4B2-E3DA-4C4D-9DC2-84F3E4054B2D}" type="presParOf" srcId="{C8F2AF7C-7AD4-40CE-84E8-A9AD2B2EC6E6}" destId="{5A8B01D6-566C-4305-B0F7-FB5668683C63}" srcOrd="0" destOrd="0" presId="urn:microsoft.com/office/officeart/2005/8/layout/list1"/>
    <dgm:cxn modelId="{80FE8061-F9DE-42EA-8DF4-746CFB30BFD0}" type="presParOf" srcId="{5A8B01D6-566C-4305-B0F7-FB5668683C63}" destId="{52A3FC2C-7B15-4136-ADC3-E071189274A8}" srcOrd="0" destOrd="0" presId="urn:microsoft.com/office/officeart/2005/8/layout/list1"/>
    <dgm:cxn modelId="{547E4501-A3BE-4CA0-B2BE-663DE7821165}" type="presParOf" srcId="{5A8B01D6-566C-4305-B0F7-FB5668683C63}" destId="{155BE7D8-C1BC-4354-A20C-2C798145E922}" srcOrd="1" destOrd="0" presId="urn:microsoft.com/office/officeart/2005/8/layout/list1"/>
    <dgm:cxn modelId="{D36F31F5-9286-4A54-84AC-14226A4CC284}" type="presParOf" srcId="{C8F2AF7C-7AD4-40CE-84E8-A9AD2B2EC6E6}" destId="{21188ABA-0EDC-4671-B8B0-02591A846210}" srcOrd="1" destOrd="0" presId="urn:microsoft.com/office/officeart/2005/8/layout/list1"/>
    <dgm:cxn modelId="{A702ED4F-1D73-417F-A83D-ACE800789987}" type="presParOf" srcId="{C8F2AF7C-7AD4-40CE-84E8-A9AD2B2EC6E6}" destId="{8C48E4EF-0E59-499E-81B2-4928D8489BE5}" srcOrd="2" destOrd="0" presId="urn:microsoft.com/office/officeart/2005/8/layout/list1"/>
    <dgm:cxn modelId="{C62AB1DC-E943-45D1-BBE9-DE7312CA4DB4}" type="presParOf" srcId="{C8F2AF7C-7AD4-40CE-84E8-A9AD2B2EC6E6}" destId="{38F253DB-9CDD-4F30-8479-00831382DF73}" srcOrd="3" destOrd="0" presId="urn:microsoft.com/office/officeart/2005/8/layout/list1"/>
    <dgm:cxn modelId="{AD74A37B-1E16-4704-BAAA-BAB432B75A4F}" type="presParOf" srcId="{C8F2AF7C-7AD4-40CE-84E8-A9AD2B2EC6E6}" destId="{4C00B9BB-F078-4405-B805-C61E700DA783}" srcOrd="4" destOrd="0" presId="urn:microsoft.com/office/officeart/2005/8/layout/list1"/>
    <dgm:cxn modelId="{9CD2BA8E-D718-45F2-B772-E8D5E6D5A318}" type="presParOf" srcId="{4C00B9BB-F078-4405-B805-C61E700DA783}" destId="{A07E7B75-6F32-430C-813F-6C2EC412C435}" srcOrd="0" destOrd="0" presId="urn:microsoft.com/office/officeart/2005/8/layout/list1"/>
    <dgm:cxn modelId="{172CF8DC-6BC0-48EA-8EA1-E9A98D58DE0E}" type="presParOf" srcId="{4C00B9BB-F078-4405-B805-C61E700DA783}" destId="{257C5D22-209D-4393-87EB-DEF72504636C}" srcOrd="1" destOrd="0" presId="urn:microsoft.com/office/officeart/2005/8/layout/list1"/>
    <dgm:cxn modelId="{098EF1AF-F101-4F01-B8D0-135E661BA275}" type="presParOf" srcId="{C8F2AF7C-7AD4-40CE-84E8-A9AD2B2EC6E6}" destId="{97997643-157A-4885-8F43-40D6D3C8FB6D}" srcOrd="5" destOrd="0" presId="urn:microsoft.com/office/officeart/2005/8/layout/list1"/>
    <dgm:cxn modelId="{4BD01551-D01A-422E-8C41-520088DC0AB2}" type="presParOf" srcId="{C8F2AF7C-7AD4-40CE-84E8-A9AD2B2EC6E6}" destId="{637277C5-EFDF-4635-9252-BCED62A9CADA}" srcOrd="6" destOrd="0" presId="urn:microsoft.com/office/officeart/2005/8/layout/list1"/>
    <dgm:cxn modelId="{2692C996-F481-4642-A22A-07E21466AC6E}" type="presParOf" srcId="{C8F2AF7C-7AD4-40CE-84E8-A9AD2B2EC6E6}" destId="{CE390752-2B3E-417B-B702-C03C33BDBE45}" srcOrd="7" destOrd="0" presId="urn:microsoft.com/office/officeart/2005/8/layout/list1"/>
    <dgm:cxn modelId="{0639123A-7F34-4585-B201-9E58E1D30C04}" type="presParOf" srcId="{C8F2AF7C-7AD4-40CE-84E8-A9AD2B2EC6E6}" destId="{B4FBE759-5A94-4A0D-977B-76727DAD66B3}" srcOrd="8" destOrd="0" presId="urn:microsoft.com/office/officeart/2005/8/layout/list1"/>
    <dgm:cxn modelId="{CDCB9769-9D73-4D49-B042-39001F1AA0CD}" type="presParOf" srcId="{B4FBE759-5A94-4A0D-977B-76727DAD66B3}" destId="{8E89B01E-A2D4-400A-A178-91E910683EEF}" srcOrd="0" destOrd="0" presId="urn:microsoft.com/office/officeart/2005/8/layout/list1"/>
    <dgm:cxn modelId="{C546ACBF-D9AA-46B6-BD5C-361D018427B7}" type="presParOf" srcId="{B4FBE759-5A94-4A0D-977B-76727DAD66B3}" destId="{5DEA9F26-D459-43F0-83B9-3E05B7AF14E9}" srcOrd="1" destOrd="0" presId="urn:microsoft.com/office/officeart/2005/8/layout/list1"/>
    <dgm:cxn modelId="{D7B50941-C6A2-40D8-A17A-320F63F900AF}" type="presParOf" srcId="{C8F2AF7C-7AD4-40CE-84E8-A9AD2B2EC6E6}" destId="{821CCC17-26C2-40D5-8A7A-5AD8CDABE478}" srcOrd="9" destOrd="0" presId="urn:microsoft.com/office/officeart/2005/8/layout/list1"/>
    <dgm:cxn modelId="{A9720F20-5381-45C6-B195-D44A272631B2}" type="presParOf" srcId="{C8F2AF7C-7AD4-40CE-84E8-A9AD2B2EC6E6}" destId="{0C2D547B-29C4-41DA-A102-F76D15CACD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1968FA-F993-4BC5-9CFE-81F455D02CF7}">
      <dsp:nvSpPr>
        <dsp:cNvPr id="0" name=""/>
        <dsp:cNvSpPr/>
      </dsp:nvSpPr>
      <dsp:spPr>
        <a:xfrm>
          <a:off x="0" y="0"/>
          <a:ext cx="5735960" cy="87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airway</a:t>
          </a:r>
          <a:endParaRPr lang="en-US" sz="4000" kern="1200" dirty="0"/>
        </a:p>
      </dsp:txBody>
      <dsp:txXfrm>
        <a:off x="1234953" y="0"/>
        <a:ext cx="4501006" cy="877617"/>
      </dsp:txXfrm>
    </dsp:sp>
    <dsp:sp modelId="{BE08B53C-95E5-46C0-8B5D-19937830E0A7}">
      <dsp:nvSpPr>
        <dsp:cNvPr id="0" name=""/>
        <dsp:cNvSpPr/>
      </dsp:nvSpPr>
      <dsp:spPr>
        <a:xfrm>
          <a:off x="66641" y="200714"/>
          <a:ext cx="1147192" cy="70209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1F847-D47F-4E2A-88EB-A533CE470769}">
      <dsp:nvSpPr>
        <dsp:cNvPr id="0" name=""/>
        <dsp:cNvSpPr/>
      </dsp:nvSpPr>
      <dsp:spPr>
        <a:xfrm>
          <a:off x="0" y="965379"/>
          <a:ext cx="5735960" cy="87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breathing</a:t>
          </a:r>
          <a:endParaRPr lang="en-US" sz="4000" kern="1200" dirty="0"/>
        </a:p>
      </dsp:txBody>
      <dsp:txXfrm>
        <a:off x="1234953" y="965379"/>
        <a:ext cx="4501006" cy="877617"/>
      </dsp:txXfrm>
    </dsp:sp>
    <dsp:sp modelId="{B52EA535-6D6D-490A-8BF9-847F510F086B}">
      <dsp:nvSpPr>
        <dsp:cNvPr id="0" name=""/>
        <dsp:cNvSpPr/>
      </dsp:nvSpPr>
      <dsp:spPr>
        <a:xfrm>
          <a:off x="87761" y="1053141"/>
          <a:ext cx="1147192" cy="70209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996B33-53CA-4921-A245-776797553310}">
      <dsp:nvSpPr>
        <dsp:cNvPr id="0" name=""/>
        <dsp:cNvSpPr/>
      </dsp:nvSpPr>
      <dsp:spPr>
        <a:xfrm>
          <a:off x="0" y="1930758"/>
          <a:ext cx="5735960" cy="87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Circulation</a:t>
          </a:r>
          <a:endParaRPr lang="en-US" sz="4000" kern="1200" dirty="0"/>
        </a:p>
      </dsp:txBody>
      <dsp:txXfrm>
        <a:off x="1234953" y="1930758"/>
        <a:ext cx="4501006" cy="877617"/>
      </dsp:txXfrm>
    </dsp:sp>
    <dsp:sp modelId="{51B0368E-0A3B-42AE-B392-BA34ADE2734F}">
      <dsp:nvSpPr>
        <dsp:cNvPr id="0" name=""/>
        <dsp:cNvSpPr/>
      </dsp:nvSpPr>
      <dsp:spPr>
        <a:xfrm>
          <a:off x="87761" y="2018520"/>
          <a:ext cx="1147192" cy="70209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0075A9-9F07-45C1-A222-1ACE1A750F5C}">
      <dsp:nvSpPr>
        <dsp:cNvPr id="0" name=""/>
        <dsp:cNvSpPr/>
      </dsp:nvSpPr>
      <dsp:spPr>
        <a:xfrm>
          <a:off x="0" y="2896137"/>
          <a:ext cx="5735960" cy="87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diet</a:t>
          </a:r>
          <a:endParaRPr lang="en-US" sz="4000" kern="1200" dirty="0"/>
        </a:p>
      </dsp:txBody>
      <dsp:txXfrm>
        <a:off x="1234953" y="2896137"/>
        <a:ext cx="4501006" cy="877617"/>
      </dsp:txXfrm>
    </dsp:sp>
    <dsp:sp modelId="{7D825E1F-6535-44BD-A1D0-3E9DE5583104}">
      <dsp:nvSpPr>
        <dsp:cNvPr id="0" name=""/>
        <dsp:cNvSpPr/>
      </dsp:nvSpPr>
      <dsp:spPr>
        <a:xfrm>
          <a:off x="87761" y="2983899"/>
          <a:ext cx="1147192" cy="70209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1000" b="-3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62038-BD25-4F03-B53D-B083FAEB8F20}">
      <dsp:nvSpPr>
        <dsp:cNvPr id="0" name=""/>
        <dsp:cNvSpPr/>
      </dsp:nvSpPr>
      <dsp:spPr>
        <a:xfrm rot="5400000">
          <a:off x="4737599" y="-1830695"/>
          <a:ext cx="1294412" cy="50644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h-TH" sz="1800" b="0" i="0" u="none" strike="noStrike" kern="1200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ngsana New" pitchFamily="18" charset="-34"/>
              <a:ea typeface="Calibri" pitchFamily="34" charset="0"/>
              <a:cs typeface="Angsana New" pitchFamily="18" charset="-34"/>
            </a:rPr>
            <a:t>หากได้รับปริมาณสารอาหารมากเกินไปก็จะทำให้อวัยวะต่างๆ เสื่อมถอยลง เช่นไตวาย หรือมีคาร์บอนไดออกไซด์คั่งในผู้ป่วยที่มีภาวะหายใจล้มเหลวเป็นต้น และมีผลทำให้ระดับน้ำตาลในเลือดสูงขึ้นจนเกิดโอกาสเสี่ยงต่อการติดเชื้อได้</a:t>
          </a:r>
          <a:endParaRPr lang="th-TH" sz="1800" kern="1200" dirty="0"/>
        </a:p>
      </dsp:txBody>
      <dsp:txXfrm rot="5400000">
        <a:off x="4737599" y="-1830695"/>
        <a:ext cx="1294412" cy="5064412"/>
      </dsp:txXfrm>
    </dsp:sp>
    <dsp:sp modelId="{90CEEB80-7EC5-4846-847A-59C68D68A3DF}">
      <dsp:nvSpPr>
        <dsp:cNvPr id="0" name=""/>
        <dsp:cNvSpPr/>
      </dsp:nvSpPr>
      <dsp:spPr>
        <a:xfrm>
          <a:off x="0" y="0"/>
          <a:ext cx="2848732" cy="1399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Overfeeding</a:t>
          </a:r>
          <a:endParaRPr lang="th-TH" sz="4400" b="1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0" y="0"/>
        <a:ext cx="2848732" cy="1399909"/>
      </dsp:txXfrm>
    </dsp:sp>
    <dsp:sp modelId="{DEF1C850-EE4E-44D8-A236-DD58F81E3FCF}">
      <dsp:nvSpPr>
        <dsp:cNvPr id="0" name=""/>
        <dsp:cNvSpPr/>
      </dsp:nvSpPr>
      <dsp:spPr>
        <a:xfrm rot="5400000">
          <a:off x="4821850" y="-505450"/>
          <a:ext cx="1133645" cy="50644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>
              <a:latin typeface="Angsana New" pitchFamily="18" charset="-34"/>
              <a:cs typeface="Angsana New" pitchFamily="18" charset="-34"/>
            </a:rPr>
            <a:t>เป็นภาวะที่เกิดจากการได้รับสารอาหารจำพวกโปรตีนมากจนเกินไปทำให้มีปริมาณของเสียโดยเฉพาะ </a:t>
          </a:r>
          <a:r>
            <a:rPr lang="en-US" sz="1600" kern="1200" dirty="0" smtClean="0">
              <a:latin typeface="Angsana New" pitchFamily="18" charset="-34"/>
              <a:cs typeface="Angsana New" pitchFamily="18" charset="-34"/>
            </a:rPr>
            <a:t>Nitrogen  </a:t>
          </a:r>
          <a:r>
            <a:rPr lang="th-TH" sz="1600" kern="1200" dirty="0" smtClean="0">
              <a:latin typeface="Angsana New" pitchFamily="18" charset="-34"/>
              <a:cs typeface="Angsana New" pitchFamily="18" charset="-34"/>
            </a:rPr>
            <a:t>คั่งจนเกินความสามารถของไตที่จะขับออกได้ นอกจากได้รับโปรตีนมากเกินไปแล้ว ในผู้ป่วยวิกฤตอาจมีผลแทรกซ้อนต่างๆ ที่ทำให้เกิดการสลายโปรตีนในร่างกายมากกว่าปกติได้</a:t>
          </a:r>
          <a:endParaRPr lang="th-TH" sz="1600" kern="1200" dirty="0">
            <a:latin typeface="Angsana New" pitchFamily="18" charset="-34"/>
            <a:cs typeface="Angsana New" pitchFamily="18" charset="-34"/>
          </a:endParaRPr>
        </a:p>
      </dsp:txBody>
      <dsp:txXfrm rot="5400000">
        <a:off x="4821850" y="-505450"/>
        <a:ext cx="1133645" cy="5064412"/>
      </dsp:txXfrm>
    </dsp:sp>
    <dsp:sp modelId="{CCB5E804-E55B-4068-AE5F-0DAC2ACB018F}">
      <dsp:nvSpPr>
        <dsp:cNvPr id="0" name=""/>
        <dsp:cNvSpPr/>
      </dsp:nvSpPr>
      <dsp:spPr>
        <a:xfrm>
          <a:off x="3867" y="1472690"/>
          <a:ext cx="2848732" cy="1101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Azotemia</a:t>
          </a:r>
          <a:r>
            <a:rPr lang="en-US" sz="4400" b="1" kern="1200" dirty="0" smtClean="0"/>
            <a:t> </a:t>
          </a:r>
          <a:endParaRPr lang="th-TH" sz="4400" kern="1200" dirty="0"/>
        </a:p>
      </dsp:txBody>
      <dsp:txXfrm>
        <a:off x="3867" y="1472690"/>
        <a:ext cx="2848732" cy="1101328"/>
      </dsp:txXfrm>
    </dsp:sp>
    <dsp:sp modelId="{C7BF2F6B-EA47-45B4-A5AB-75A9F9C0D860}">
      <dsp:nvSpPr>
        <dsp:cNvPr id="0" name=""/>
        <dsp:cNvSpPr/>
      </dsp:nvSpPr>
      <dsp:spPr>
        <a:xfrm rot="5400000">
          <a:off x="4705757" y="821637"/>
          <a:ext cx="1358096" cy="50644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>
              <a:latin typeface="Angsana New" pitchFamily="18" charset="-34"/>
              <a:cs typeface="Angsana New" pitchFamily="18" charset="-34"/>
            </a:rPr>
            <a:t>การได้รับไขมันมากเกินไปอาจจะก่อให้เกิดการแข็งตัวของเลือดผิดปกติ และมีการทำงานของตับที่ผิดปกติได้จาก</a:t>
          </a:r>
          <a:r>
            <a:rPr lang="en-US" sz="1600" kern="1200" dirty="0" smtClean="0">
              <a:latin typeface="Angsana New" pitchFamily="18" charset="-34"/>
              <a:cs typeface="Angsana New" pitchFamily="18" charset="-34"/>
            </a:rPr>
            <a:t> fatty change </a:t>
          </a:r>
          <a:r>
            <a:rPr lang="th-TH" sz="1600" kern="1200" dirty="0" smtClean="0">
              <a:latin typeface="Angsana New" pitchFamily="18" charset="-34"/>
              <a:cs typeface="Angsana New" pitchFamily="18" charset="-34"/>
            </a:rPr>
            <a:t>นอกจากนี้ไขมัน</a:t>
          </a:r>
          <a:r>
            <a:rPr lang="th-TH" sz="1600" kern="1200" dirty="0" err="1" smtClean="0">
              <a:latin typeface="Angsana New" pitchFamily="18" charset="-34"/>
              <a:cs typeface="Angsana New" pitchFamily="18" charset="-34"/>
            </a:rPr>
            <a:t>ที่มาก</a:t>
          </a:r>
          <a:r>
            <a:rPr lang="th-TH" sz="1600" kern="1200" dirty="0" smtClean="0">
              <a:latin typeface="Angsana New" pitchFamily="18" charset="-34"/>
              <a:cs typeface="Angsana New" pitchFamily="18" charset="-34"/>
            </a:rPr>
            <a:t>เกินไป สามารถทำให้เกิด ไตวาย ไข้ มีผื่น อีกทั้งมีผลทำให้เกร็ดเลือดต่ำ และซีด</a:t>
          </a:r>
          <a:endParaRPr lang="th-TH" sz="1600" kern="1200" dirty="0">
            <a:latin typeface="Angsana New" pitchFamily="18" charset="-34"/>
            <a:cs typeface="Angsana New" pitchFamily="18" charset="-34"/>
          </a:endParaRPr>
        </a:p>
      </dsp:txBody>
      <dsp:txXfrm rot="5400000">
        <a:off x="4705757" y="821637"/>
        <a:ext cx="1358096" cy="5064412"/>
      </dsp:txXfrm>
    </dsp:sp>
    <dsp:sp modelId="{511F9C01-8DD6-45D4-B394-BCE6F06889C6}">
      <dsp:nvSpPr>
        <dsp:cNvPr id="0" name=""/>
        <dsp:cNvSpPr/>
      </dsp:nvSpPr>
      <dsp:spPr>
        <a:xfrm>
          <a:off x="3867" y="2645243"/>
          <a:ext cx="2848732" cy="141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Fat overload syndrome </a:t>
          </a:r>
          <a:endParaRPr lang="th-TH" sz="40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867" y="2645243"/>
        <a:ext cx="2848732" cy="1417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62038-BD25-4F03-B53D-B083FAEB8F20}">
      <dsp:nvSpPr>
        <dsp:cNvPr id="0" name=""/>
        <dsp:cNvSpPr/>
      </dsp:nvSpPr>
      <dsp:spPr>
        <a:xfrm rot="5400000">
          <a:off x="5017891" y="-1940419"/>
          <a:ext cx="115357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เป็นการสะสมของไขมันที่มากเกินไปในเนื้อตับจนทำให้เกิดการอักเสบของตับได้ ผลส่วนใหญ่เกิดจากการได้รับไขมันในอาหารมากเกินไป หรือได้รับพลังงานในแต่ละวันมากจนเกินไป</a:t>
          </a:r>
          <a:endParaRPr lang="th-TH" sz="2000" kern="1200" dirty="0">
            <a:latin typeface="Angsana New" pitchFamily="18" charset="-34"/>
            <a:cs typeface="Angsana New" pitchFamily="18" charset="-34"/>
          </a:endParaRPr>
        </a:p>
      </dsp:txBody>
      <dsp:txXfrm rot="5400000">
        <a:off x="5017891" y="-1940419"/>
        <a:ext cx="1153579" cy="5261800"/>
      </dsp:txXfrm>
    </dsp:sp>
    <dsp:sp modelId="{90CEEB80-7EC5-4846-847A-59C68D68A3DF}">
      <dsp:nvSpPr>
        <dsp:cNvPr id="0" name=""/>
        <dsp:cNvSpPr/>
      </dsp:nvSpPr>
      <dsp:spPr>
        <a:xfrm>
          <a:off x="0" y="0"/>
          <a:ext cx="2959762" cy="137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Hepatic </a:t>
          </a:r>
          <a:r>
            <a:rPr lang="en-US" sz="4400" b="1" kern="1200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steatosis</a:t>
          </a:r>
          <a:r>
            <a:rPr lang="en-US" sz="44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endParaRPr lang="th-TH" sz="4400" b="1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0" y="0"/>
        <a:ext cx="2959762" cy="1378480"/>
      </dsp:txXfrm>
    </dsp:sp>
    <dsp:sp modelId="{DEF1C850-EE4E-44D8-A236-DD58F81E3FCF}">
      <dsp:nvSpPr>
        <dsp:cNvPr id="0" name=""/>
        <dsp:cNvSpPr/>
      </dsp:nvSpPr>
      <dsp:spPr>
        <a:xfrm rot="5400000">
          <a:off x="4928773" y="-526063"/>
          <a:ext cx="1339852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ผลที่ได้จากการย่อยอาหารนั้นจะได้เป็นคาร์บอนไดออกไซด์ การที่มีระดับคาร์บอนไดออกไซด์มากเกินไปจะมีผลทำให้ปอด และกล้ามเนื้อช่วยหายใจต้องทำงานหนักขึ้นเพื่อที่จะขับคาร์บอนไดออกไซด์ออกจากร่างกาย</a:t>
          </a:r>
          <a:endParaRPr lang="th-TH" sz="2000" kern="1200" dirty="0">
            <a:latin typeface="Angsana New" pitchFamily="18" charset="-34"/>
            <a:cs typeface="Angsana New" pitchFamily="18" charset="-34"/>
          </a:endParaRPr>
        </a:p>
      </dsp:txBody>
      <dsp:txXfrm rot="5400000">
        <a:off x="4928773" y="-526063"/>
        <a:ext cx="1339852" cy="5261800"/>
      </dsp:txXfrm>
    </dsp:sp>
    <dsp:sp modelId="{CCB5E804-E55B-4068-AE5F-0DAC2ACB018F}">
      <dsp:nvSpPr>
        <dsp:cNvPr id="0" name=""/>
        <dsp:cNvSpPr/>
      </dsp:nvSpPr>
      <dsp:spPr>
        <a:xfrm>
          <a:off x="4018" y="1463901"/>
          <a:ext cx="2959762" cy="1301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Hypercapnia</a:t>
          </a:r>
          <a:r>
            <a:rPr lang="en-US" sz="4400" b="1" kern="1200" dirty="0" smtClean="0"/>
            <a:t> </a:t>
          </a:r>
          <a:r>
            <a:rPr lang="en-US" sz="4400" b="1" kern="1200" dirty="0" smtClean="0">
              <a:latin typeface="Angsana New" pitchFamily="18" charset="-34"/>
              <a:cs typeface="Angsana New" pitchFamily="18" charset="-34"/>
            </a:rPr>
            <a:t> </a:t>
          </a:r>
          <a:endParaRPr lang="th-TH" sz="4400" kern="1200" dirty="0">
            <a:latin typeface="Angsana New" pitchFamily="18" charset="-34"/>
            <a:cs typeface="Angsana New" pitchFamily="18" charset="-34"/>
          </a:endParaRPr>
        </a:p>
      </dsp:txBody>
      <dsp:txXfrm>
        <a:off x="4018" y="1463901"/>
        <a:ext cx="2959762" cy="1301656"/>
      </dsp:txXfrm>
    </dsp:sp>
    <dsp:sp modelId="{C7BF2F6B-EA47-45B4-A5AB-75A9F9C0D860}">
      <dsp:nvSpPr>
        <dsp:cNvPr id="0" name=""/>
        <dsp:cNvSpPr/>
      </dsp:nvSpPr>
      <dsp:spPr>
        <a:xfrm rot="5400000">
          <a:off x="4796134" y="1058537"/>
          <a:ext cx="160512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การให้อาหารที่เร็ว และปริมาณมากเกินไปในผู้ป่วยที่มีภาวะ</a:t>
          </a:r>
          <a:r>
            <a:rPr lang="th-TH" sz="2000" kern="1200" dirty="0" err="1" smtClean="0">
              <a:latin typeface="Angsana New" pitchFamily="18" charset="-34"/>
              <a:cs typeface="Angsana New" pitchFamily="18" charset="-34"/>
            </a:rPr>
            <a:t>ทุพ</a:t>
          </a: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โภชนาการจะทำให้ระดับ</a:t>
          </a:r>
          <a:r>
            <a:rPr lang="en-US" sz="2000" kern="1200" dirty="0" smtClean="0">
              <a:latin typeface="Angsana New" pitchFamily="18" charset="-34"/>
              <a:cs typeface="Angsana New" pitchFamily="18" charset="-34"/>
            </a:rPr>
            <a:t> </a:t>
          </a:r>
          <a:r>
            <a:rPr lang="en-US" sz="2000" kern="1200" dirty="0" err="1" smtClean="0">
              <a:latin typeface="Angsana New" pitchFamily="18" charset="-34"/>
              <a:cs typeface="Angsana New" pitchFamily="18" charset="-34"/>
            </a:rPr>
            <a:t>potassium,magnesium</a:t>
          </a:r>
          <a:r>
            <a:rPr lang="en-US" sz="2000" kern="1200" dirty="0" smtClean="0">
              <a:latin typeface="Angsana New" pitchFamily="18" charset="-34"/>
              <a:cs typeface="Angsana New" pitchFamily="18" charset="-34"/>
            </a:rPr>
            <a:t> </a:t>
          </a: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และ</a:t>
          </a:r>
          <a:r>
            <a:rPr lang="en-US" sz="2000" kern="1200" dirty="0" smtClean="0">
              <a:latin typeface="Angsana New" pitchFamily="18" charset="-34"/>
              <a:cs typeface="Angsana New" pitchFamily="18" charset="-34"/>
            </a:rPr>
            <a:t> phosphorus </a:t>
          </a: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ลดต่ำลงอย่างรวดเร็ว เนื่องจากมีการเคลื่อนเข้าเซลล์เพื่อใช้ในกระบวนการเมตาโบลิสมของร่างกายในผู้ป่วยเหล่านี้อาจจะมีความผิดปกติของการเต้นของหัวใจจนเสียชีวิตได้ </a:t>
          </a:r>
          <a:endParaRPr lang="th-TH" sz="2000" kern="1200" dirty="0">
            <a:latin typeface="Angsana New" pitchFamily="18" charset="-34"/>
            <a:cs typeface="Angsana New" pitchFamily="18" charset="-34"/>
          </a:endParaRPr>
        </a:p>
      </dsp:txBody>
      <dsp:txXfrm rot="5400000">
        <a:off x="4796134" y="1058537"/>
        <a:ext cx="1605129" cy="5261800"/>
      </dsp:txXfrm>
    </dsp:sp>
    <dsp:sp modelId="{511F9C01-8DD6-45D4-B394-BCE6F06889C6}">
      <dsp:nvSpPr>
        <dsp:cNvPr id="0" name=""/>
        <dsp:cNvSpPr/>
      </dsp:nvSpPr>
      <dsp:spPr>
        <a:xfrm>
          <a:off x="4018" y="2849738"/>
          <a:ext cx="2959762" cy="1674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Refeeding</a:t>
          </a:r>
          <a:r>
            <a:rPr lang="en-US" sz="44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syndrome </a:t>
          </a:r>
          <a:endParaRPr lang="th-TH" sz="44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4018" y="2849738"/>
        <a:ext cx="2959762" cy="16749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48E4EF-0E59-499E-81B2-4928D8489BE5}">
      <dsp:nvSpPr>
        <dsp:cNvPr id="0" name=""/>
        <dsp:cNvSpPr/>
      </dsp:nvSpPr>
      <dsp:spPr>
        <a:xfrm>
          <a:off x="0" y="669475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BE7D8-C1BC-4354-A20C-2C798145E922}">
      <dsp:nvSpPr>
        <dsp:cNvPr id="0" name=""/>
        <dsp:cNvSpPr/>
      </dsp:nvSpPr>
      <dsp:spPr>
        <a:xfrm>
          <a:off x="365589" y="55001"/>
          <a:ext cx="7267258" cy="995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ป้องกันการให้อาหารมากเกินความจำเป็น</a:t>
          </a:r>
          <a:endParaRPr lang="en-US" sz="3200" b="1" kern="1200" dirty="0" smtClean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(avoid overfeeding)</a:t>
          </a: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r>
            <a:rPr lang="th-TH" sz="3200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endParaRPr lang="th-TH" sz="32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65589" y="55001"/>
        <a:ext cx="7267258" cy="995967"/>
      </dsp:txXfrm>
    </dsp:sp>
    <dsp:sp modelId="{637277C5-EFDF-4635-9252-BCED62A9CADA}">
      <dsp:nvSpPr>
        <dsp:cNvPr id="0" name=""/>
        <dsp:cNvSpPr/>
      </dsp:nvSpPr>
      <dsp:spPr>
        <a:xfrm>
          <a:off x="0" y="2189087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C5D22-209D-4393-87EB-DEF72504636C}">
      <dsp:nvSpPr>
        <dsp:cNvPr id="0" name=""/>
        <dsp:cNvSpPr/>
      </dsp:nvSpPr>
      <dsp:spPr>
        <a:xfrm>
          <a:off x="363380" y="1434475"/>
          <a:ext cx="7267597" cy="1123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การรักษาภาวะปกติของสมดุล</a:t>
          </a:r>
          <a:r>
            <a:rPr lang="en-US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nitrogen </a:t>
          </a: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ในร่างกาย </a:t>
          </a:r>
          <a:r>
            <a:rPr lang="en-US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(promote nitrogen retention and avoid protein load)</a:t>
          </a:r>
          <a:endParaRPr lang="th-TH" sz="32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63380" y="1434475"/>
        <a:ext cx="7267597" cy="1123612"/>
      </dsp:txXfrm>
    </dsp:sp>
    <dsp:sp modelId="{0C2D547B-29C4-41DA-A102-F76D15CACD17}">
      <dsp:nvSpPr>
        <dsp:cNvPr id="0" name=""/>
        <dsp:cNvSpPr/>
      </dsp:nvSpPr>
      <dsp:spPr>
        <a:xfrm>
          <a:off x="0" y="3391492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A9F26-D459-43F0-83B9-3E05B7AF14E9}">
      <dsp:nvSpPr>
        <dsp:cNvPr id="0" name=""/>
        <dsp:cNvSpPr/>
      </dsp:nvSpPr>
      <dsp:spPr>
        <a:xfrm>
          <a:off x="381642" y="2954087"/>
          <a:ext cx="6567126" cy="806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การติดตามระดับ</a:t>
          </a:r>
          <a:r>
            <a:rPr lang="en-US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triglyceride </a:t>
          </a: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ในเลือด  </a:t>
          </a:r>
          <a:endParaRPr lang="th-TH" sz="32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81642" y="2954087"/>
        <a:ext cx="6567126" cy="80640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48E4EF-0E59-499E-81B2-4928D8489BE5}">
      <dsp:nvSpPr>
        <dsp:cNvPr id="0" name=""/>
        <dsp:cNvSpPr/>
      </dsp:nvSpPr>
      <dsp:spPr>
        <a:xfrm>
          <a:off x="0" y="669475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BE7D8-C1BC-4354-A20C-2C798145E922}">
      <dsp:nvSpPr>
        <dsp:cNvPr id="0" name=""/>
        <dsp:cNvSpPr/>
      </dsp:nvSpPr>
      <dsp:spPr>
        <a:xfrm>
          <a:off x="365589" y="55001"/>
          <a:ext cx="7267258" cy="995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36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การติดตามระดับ</a:t>
          </a:r>
          <a:r>
            <a:rPr lang="en-US" sz="36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visceral proteins </a:t>
          </a:r>
          <a:r>
            <a:rPr lang="th-TH" sz="36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ต่างๆ ในร่างกาย </a:t>
          </a:r>
          <a:r>
            <a:rPr lang="th-TH" sz="3600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</a:t>
          </a:r>
          <a:endParaRPr lang="th-TH" sz="36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65589" y="55001"/>
        <a:ext cx="7267258" cy="995967"/>
      </dsp:txXfrm>
    </dsp:sp>
    <dsp:sp modelId="{637277C5-EFDF-4635-9252-BCED62A9CADA}">
      <dsp:nvSpPr>
        <dsp:cNvPr id="0" name=""/>
        <dsp:cNvSpPr/>
      </dsp:nvSpPr>
      <dsp:spPr>
        <a:xfrm>
          <a:off x="0" y="2189087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C5D22-209D-4393-87EB-DEF72504636C}">
      <dsp:nvSpPr>
        <dsp:cNvPr id="0" name=""/>
        <dsp:cNvSpPr/>
      </dsp:nvSpPr>
      <dsp:spPr>
        <a:xfrm>
          <a:off x="360040" y="1440157"/>
          <a:ext cx="7267597" cy="1123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การติดตามการเปลี่ยนแปลงของ</a:t>
          </a:r>
          <a:r>
            <a:rPr lang="en-US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electrolyte </a:t>
          </a: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ต่างๆ ในเลือด  </a:t>
          </a:r>
          <a:endParaRPr lang="th-TH" sz="32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60040" y="1440157"/>
        <a:ext cx="7267597" cy="1123612"/>
      </dsp:txXfrm>
    </dsp:sp>
    <dsp:sp modelId="{0C2D547B-29C4-41DA-A102-F76D15CACD17}">
      <dsp:nvSpPr>
        <dsp:cNvPr id="0" name=""/>
        <dsp:cNvSpPr/>
      </dsp:nvSpPr>
      <dsp:spPr>
        <a:xfrm>
          <a:off x="0" y="3391492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A9F26-D459-43F0-83B9-3E05B7AF14E9}">
      <dsp:nvSpPr>
        <dsp:cNvPr id="0" name=""/>
        <dsp:cNvSpPr/>
      </dsp:nvSpPr>
      <dsp:spPr>
        <a:xfrm>
          <a:off x="381642" y="2954087"/>
          <a:ext cx="7071184" cy="806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การติดตามผลการทำงานของตับ หรือ</a:t>
          </a:r>
          <a:r>
            <a:rPr lang="en-US" sz="3200" b="1" kern="1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liver function test </a:t>
          </a:r>
          <a:endParaRPr lang="th-TH" sz="3200" kern="1200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81642" y="2954087"/>
        <a:ext cx="7071184" cy="806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C9E12-B58A-4676-B546-13D5EB87CBC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CFD83-D6EF-47ED-BE1A-F7283167B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FD83-D6EF-47ED-BE1A-F7283167BD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14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FD83-D6EF-47ED-BE1A-F7283167BD0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2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3095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7920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1012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1685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2160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399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1939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7777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0740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8551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5852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AB7B-3049-4D95-BD5F-DEF083EC7785}" type="datetimeFigureOut">
              <a:rPr lang="th-TH" smtClean="0"/>
              <a:pPr/>
              <a:t>11/05/59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E4AF-D132-4B2B-A762-E2AD73C80A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1063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89248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Essential nutrition in ICU</a:t>
            </a:r>
            <a:endParaRPr lang="th-TH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3968" y="4509120"/>
            <a:ext cx="4860032" cy="17526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</a:rPr>
              <a:t>นางสาวสิรินทรา นาหอคำ</a:t>
            </a:r>
          </a:p>
          <a:p>
            <a:r>
              <a:rPr lang="th-TH" b="1" dirty="0" smtClean="0">
                <a:solidFill>
                  <a:schemeClr val="bg1"/>
                </a:solidFill>
              </a:rPr>
              <a:t>นางสาวรัฐ</a:t>
            </a:r>
            <a:r>
              <a:rPr lang="th-TH" b="1" dirty="0" err="1" smtClean="0">
                <a:solidFill>
                  <a:schemeClr val="bg1"/>
                </a:solidFill>
              </a:rPr>
              <a:t>ริญญา</a:t>
            </a:r>
            <a:r>
              <a:rPr lang="th-TH" b="1" dirty="0" smtClean="0">
                <a:solidFill>
                  <a:schemeClr val="bg1"/>
                </a:solidFill>
              </a:rPr>
              <a:t> ศรีบุญเพ็ง</a:t>
            </a:r>
          </a:p>
          <a:p>
            <a:r>
              <a:rPr lang="th-TH" b="1" dirty="0" err="1" smtClean="0">
                <a:solidFill>
                  <a:schemeClr val="bg1"/>
                </a:solidFill>
              </a:rPr>
              <a:t>นางสาวณพัฒน์สรณ์</a:t>
            </a:r>
            <a:r>
              <a:rPr lang="th-TH" b="1" dirty="0" smtClean="0">
                <a:solidFill>
                  <a:schemeClr val="bg1"/>
                </a:solidFill>
              </a:rPr>
              <a:t>  </a:t>
            </a:r>
            <a:r>
              <a:rPr lang="th-TH" b="1" dirty="0" err="1" smtClean="0">
                <a:solidFill>
                  <a:schemeClr val="bg1"/>
                </a:solidFill>
              </a:rPr>
              <a:t>พิษิฐกูล</a:t>
            </a:r>
            <a:endParaRPr lang="th-T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3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07504" y="188913"/>
            <a:ext cx="9036496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สภาวะผู้ป่วยที่สัมพันธ์กับการพิจารณาให้ </a:t>
            </a: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EN </a:t>
            </a:r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(ต่อ)</a:t>
            </a:r>
            <a:endParaRPr lang="th-TH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7356704"/>
              </p:ext>
            </p:extLst>
          </p:nvPr>
        </p:nvGraphicFramePr>
        <p:xfrm>
          <a:off x="395536" y="1124744"/>
          <a:ext cx="8229600" cy="49423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4544"/>
                <a:gridCol w="5565056"/>
              </a:tblGrid>
              <a:tr h="705584">
                <a:tc gridSpan="2"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กลุ่มผู้ป่วยที่ควรได้รับ</a:t>
                      </a:r>
                      <a:r>
                        <a:rPr lang="th-TH" sz="36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36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EN</a:t>
                      </a:r>
                      <a:endParaRPr lang="en-US" sz="3600" dirty="0">
                        <a:solidFill>
                          <a:srgbClr val="FFFF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สภาวะของผู้ป่วย</a:t>
                      </a:r>
                      <a:endParaRPr lang="en-US" sz="3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ลักษณะและการวินิจฉัยโรค</a:t>
                      </a:r>
                      <a:endParaRPr lang="en-US" sz="3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กินไม่พอ</a:t>
                      </a:r>
                      <a:endParaRPr lang="en-US" sz="32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1.Hypermetabolic</a:t>
                      </a:r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state :burn</a:t>
                      </a:r>
                    </a:p>
                    <a:p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  <a:r>
                        <a:rPr lang="th-TH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มะเร็ง/หัวใจวาย/หลังผ่าตัดใบหน้า-ปาก</a:t>
                      </a:r>
                    </a:p>
                    <a:p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3.Anorexia nervosa</a:t>
                      </a:r>
                    </a:p>
                    <a:p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</a:t>
                      </a:r>
                      <a:r>
                        <a:rPr lang="th-TH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โรคภูมิคุ้มกันบกพร่อง (</a:t>
                      </a:r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HIV/AIDS)</a:t>
                      </a:r>
                      <a:endParaRPr lang="en-US" sz="32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ระบบทางเดินอาหารเสื่อมประสิทธิภาพ</a:t>
                      </a:r>
                      <a:r>
                        <a:rPr lang="th-TH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r>
                        <a:rPr lang="th-TH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(การย่อย/การดูดซึม)</a:t>
                      </a:r>
                      <a:endParaRPr lang="en-US" sz="32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1.Severe</a:t>
                      </a:r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gastro paresis</a:t>
                      </a:r>
                    </a:p>
                    <a:p>
                      <a:r>
                        <a:rPr lang="en-US" sz="32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Inborn errors of metabolism</a:t>
                      </a:r>
                      <a:endParaRPr lang="en-US" sz="32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12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ความต้องการพลังงานของผู้ป่วยในแต่ละวัน</a:t>
            </a:r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980728"/>
            <a:ext cx="85324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D6009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EE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ปริมาณ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พลังงานที่เหมาะสม หรือเพียงพอต่อความต้องการของร่างกายในการ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สร้าง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adenosine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triphosphate (ATP) </a:t>
            </a:r>
          </a:p>
          <a:p>
            <a:r>
              <a:rPr lang="en-US" sz="3200" b="1" dirty="0">
                <a:solidFill>
                  <a:srgbClr val="D6009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BEE (basal energy expenditure)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พลังงานที่น้อยที่สุดที่ทำให้เกิดกระบวนการเมตาโบลิสมของร่างกายก่อนที่จะมีการทำงานของอวัยวะต่างๆในร่างกาย </a:t>
            </a:r>
            <a:endParaRPr lang="en-US" sz="3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3200" b="1" dirty="0">
                <a:solidFill>
                  <a:srgbClr val="D6009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TEE </a:t>
            </a:r>
            <a:r>
              <a:rPr lang="th-TH" sz="3200" b="1" dirty="0">
                <a:solidFill>
                  <a:srgbClr val="D6009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en-US" sz="3200" b="1" dirty="0">
                <a:solidFill>
                  <a:srgbClr val="D6009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total energy expenditure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ผลรวมของพลังงานทั้งหมดในแต่ละวันซึ่งรวมถึง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BEE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พลังงานที่ใช้ในการย่อย และดูดซึมอาหาร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การใช้พลังงานจากการทำงาน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ของร่างกาย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ในแต่ละวัน และการใช้พลังงานของผู้ป่วยเฉพาะโรค </a:t>
            </a:r>
            <a:endParaRPr lang="en-US" sz="32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9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9217024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8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วิธีการประเมิน</a:t>
            </a:r>
            <a:r>
              <a:rPr lang="en-US" sz="48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energey</a:t>
            </a:r>
            <a:r>
              <a:rPr lang="en-US" sz="48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expenditure</a:t>
            </a:r>
            <a:r>
              <a:rPr lang="en-US" sz="7200" b="1" dirty="0">
                <a:solidFill>
                  <a:srgbClr val="002060"/>
                </a:solidFill>
              </a:rPr>
              <a:t/>
            </a:r>
            <a:br>
              <a:rPr lang="en-US" sz="7200" b="1" dirty="0">
                <a:solidFill>
                  <a:srgbClr val="002060"/>
                </a:solidFill>
              </a:rPr>
            </a:br>
            <a:r>
              <a:rPr lang="th-TH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 </a:t>
            </a:r>
            <a:endParaRPr lang="th-TH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908720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ประเมินด้วย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 indirect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calorimetry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  ต้อง</a:t>
            </a: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cs typeface="Angsana New" pitchFamily="18" charset="-34"/>
              </a:rPr>
              <a:t>อาศัยเครื่องมือในการประเมิน </a:t>
            </a: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โดยประเมินค่า </a:t>
            </a:r>
            <a:r>
              <a:rPr lang="en-US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oxygen 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consumption 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และ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en-US" sz="4000" b="1" dirty="0" err="1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carbondioxide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production 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ของผู้ป่วยในแต่ละวัน และนำมาคำนวณหา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TEE 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ด้วย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Weir equation </a:t>
            </a: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/>
            </a:r>
            <a:b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</a:b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    การ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วัด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indirect calorimetry </a:t>
            </a: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เพื่อ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ลดความ</a:t>
            </a: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ผิดพลาด ควรวัดหลังจาก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ผู้ป่วยมีสภาวะคงที่ประมาณ 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30-60 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นาที และต้องได้รับยาคลายกังวล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(sedative </a:t>
            </a:r>
            <a:r>
              <a:rPr lang="en-US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agents)</a:t>
            </a:r>
            <a:r>
              <a:rPr lang="th-TH" sz="4000" b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ใน</a:t>
            </a:r>
            <a:r>
              <a:rPr lang="th-TH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ผู้ป่วยที่ได้รับระดับออกซิเจนที่สูงเกินร้อยละ</a:t>
            </a:r>
            <a:r>
              <a:rPr lang="en-US" sz="4000" b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60 (FiO2 &gt; 0.6) </a:t>
            </a:r>
            <a:endParaRPr lang="en-US" sz="4000" b="1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9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-612576" y="836712"/>
            <a:ext cx="10009112" cy="63408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4000" b="1" dirty="0" smtClean="0">
                <a:solidFill>
                  <a:srgbClr val="C00000"/>
                </a:solidFill>
                <a:ea typeface="Calibri"/>
              </a:rPr>
              <a:t/>
            </a:r>
            <a:br>
              <a:rPr lang="th-TH" sz="4000" b="1" dirty="0" smtClean="0">
                <a:solidFill>
                  <a:srgbClr val="C00000"/>
                </a:solidFill>
                <a:ea typeface="Calibri"/>
              </a:rPr>
            </a:br>
            <a:r>
              <a:rPr lang="th-TH" sz="54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สูตร</a:t>
            </a:r>
            <a:r>
              <a:rPr lang="th-TH" sz="54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ในการคำนวณหา</a:t>
            </a:r>
            <a:r>
              <a:rPr lang="en-US" sz="54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TEE</a:t>
            </a:r>
            <a:br>
              <a:rPr lang="en-US" sz="54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</a:br>
            <a:r>
              <a:rPr lang="en-US" sz="54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(predictive equation)</a:t>
            </a:r>
            <a:r>
              <a:rPr lang="en-US" sz="5400" dirty="0">
                <a:solidFill>
                  <a:srgbClr val="C00000"/>
                </a:solidFill>
                <a:ea typeface="Calibri"/>
                <a:cs typeface="Cordia New"/>
              </a:rPr>
              <a:t/>
            </a:r>
            <a:br>
              <a:rPr lang="en-US" sz="5400" dirty="0">
                <a:solidFill>
                  <a:srgbClr val="C00000"/>
                </a:solidFill>
                <a:ea typeface="Calibri"/>
                <a:cs typeface="Cordia New"/>
              </a:rPr>
            </a:br>
            <a:endParaRPr lang="th-TH" sz="7200" b="1" spc="50" dirty="0">
              <a:ln w="11430"/>
              <a:solidFill>
                <a:srgbClr val="C00000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67544" y="1844824"/>
            <a:ext cx="8496944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Harris-Benedict equation </a:t>
            </a:r>
            <a:endParaRPr lang="th-TH" sz="4000" b="1" dirty="0" smtClean="0">
              <a:solidFill>
                <a:srgbClr val="00B050"/>
              </a:solidFill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โดย</a:t>
            </a:r>
            <a:r>
              <a:rPr lang="th-TH" sz="3200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ใช้</a:t>
            </a:r>
            <a:r>
              <a:rPr lang="th-TH" sz="3200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น้ำหนัก</a:t>
            </a:r>
            <a:r>
              <a:rPr lang="en-US" sz="3200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ความสูง </a:t>
            </a:r>
            <a:r>
              <a:rPr lang="th-TH" sz="3200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และ</a:t>
            </a:r>
            <a:r>
              <a:rPr lang="th-TH" sz="3200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อายุมา</a:t>
            </a:r>
            <a:r>
              <a:rPr lang="th-TH" sz="3200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คำนวณ แยกในแต่ละ</a:t>
            </a:r>
            <a:r>
              <a:rPr lang="th-TH" sz="3200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เพศ</a:t>
            </a:r>
            <a:r>
              <a:rPr lang="en-US" sz="3200" dirty="0" smtClean="0"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endParaRPr lang="th-TH" sz="3200" dirty="0" smtClean="0">
              <a:solidFill>
                <a:srgbClr val="231F20"/>
              </a:solidFill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</a:pP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เพศ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ชาย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:</a:t>
            </a:r>
            <a:endParaRPr lang="en-US" sz="3200" dirty="0">
              <a:solidFill>
                <a:srgbClr val="FF0000"/>
              </a:solidFill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BEE = 66.47 + 13.75 </a:t>
            </a:r>
            <a:r>
              <a:rPr lang="en-US" sz="3200" b="1" i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(BW=Kg) </a:t>
            </a: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+ 5.00 </a:t>
            </a:r>
            <a:r>
              <a:rPr lang="en-US" sz="3200" b="1" i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(HT=Cm) </a:t>
            </a: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- 6.75 (</a:t>
            </a:r>
            <a:r>
              <a:rPr lang="th-TH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อายุ</a:t>
            </a: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endParaRPr lang="en-US" sz="3200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เพศหญิง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:</a:t>
            </a:r>
            <a:endParaRPr lang="en-US" sz="3200" dirty="0">
              <a:solidFill>
                <a:srgbClr val="FF0000"/>
              </a:solidFill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BEE = 655.09 + 9.56 </a:t>
            </a:r>
            <a:r>
              <a:rPr lang="en-US" sz="3200" b="1" i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(BW=Kg) + </a:t>
            </a: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1.85 </a:t>
            </a:r>
            <a:r>
              <a:rPr lang="en-US" sz="3200" b="1" i="1" dirty="0" smtClean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(HT=Cm) - </a:t>
            </a: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4.68(</a:t>
            </a:r>
            <a:r>
              <a:rPr lang="th-TH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อายุ</a:t>
            </a:r>
            <a:r>
              <a:rPr lang="en-US" sz="3200" b="1" i="1" dirty="0">
                <a:solidFill>
                  <a:srgbClr val="231F2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endParaRPr lang="en-US" sz="3200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3200" dirty="0">
              <a:latin typeface="Angsana New" pitchFamily="18" charset="-34"/>
              <a:ea typeface="Calibri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6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4000" dirty="0">
                <a:solidFill>
                  <a:srgbClr val="231F20"/>
                </a:solidFill>
                <a:ea typeface="Calibri"/>
                <a:cs typeface="EucrosiaUPC"/>
              </a:rPr>
              <a:t/>
            </a:r>
            <a:br>
              <a:rPr lang="th-TH" sz="4000" dirty="0">
                <a:solidFill>
                  <a:srgbClr val="231F20"/>
                </a:solidFill>
                <a:ea typeface="Calibri"/>
                <a:cs typeface="EucrosiaUPC"/>
              </a:rPr>
            </a:b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ค่าคำนว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ณ</a:t>
            </a:r>
            <a:r>
              <a:rPr lang="en-US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BEE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ที่ได้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นำมา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หา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ค่า </a:t>
            </a:r>
            <a:r>
              <a:rPr lang="en-US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TEE 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อีกครั้งหนึ่งตามภาวะต่างๆ ของ</a:t>
            </a:r>
            <a:r>
              <a:rPr lang="th-TH" sz="4000" b="1" dirty="0" smtClean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ผู้ป่วย ดัง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ตาราง</a:t>
            </a:r>
            <a:r>
              <a:rPr lang="en-US" sz="3200" dirty="0">
                <a:ea typeface="Calibri"/>
                <a:cs typeface="Cordia New"/>
              </a:rPr>
              <a:t/>
            </a:r>
            <a:br>
              <a:rPr lang="en-US" sz="3200" dirty="0">
                <a:ea typeface="Calibri"/>
                <a:cs typeface="Cordia New"/>
              </a:rPr>
            </a:br>
            <a:endParaRPr lang="th-TH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4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7825792"/>
              </p:ext>
            </p:extLst>
          </p:nvPr>
        </p:nvGraphicFramePr>
        <p:xfrm>
          <a:off x="899592" y="1484784"/>
          <a:ext cx="7560840" cy="455676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519734"/>
                <a:gridCol w="2520553"/>
                <a:gridCol w="2520553"/>
              </a:tblGrid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ปัจจัย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ลักษณะของผู้ป่วย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Correction factor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กิจกรรมของผู้ป่วย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นอนพักบนเตียง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1.2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นั่งบนเก้าอี้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1.3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การติดเชื้อ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มีไข้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1.0+0.13/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องศาเซลเซียส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ช่องท้องอักเสบ</a:t>
                      </a: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(peritonitis)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1.2-1.37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sepsis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1.4-1.8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อุบัติเหตุ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มีการบาดเจ็บของเนื้อเยื่อเกี่ยวพัน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1.14-1.37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มีการบาดเจ็บที่ศีรษะ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1.4-1.6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มีการบาดเจ็บของกระดูก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1.2-1.37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ไฟไหม้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&lt;20% body surface area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1.0-1.5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40% body surface area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1.5-1.85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100% body surface area</a:t>
                      </a:r>
                      <a:endParaRPr lang="en-US" sz="200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1.5-2.05</a:t>
                      </a:r>
                      <a:endParaRPr lang="en-US" sz="2000" dirty="0">
                        <a:solidFill>
                          <a:srgbClr val="5F497A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767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ภาวะแทรกซ้อนจาก</a:t>
            </a:r>
            <a:r>
              <a:rPr lang="th-TH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โภชน</a:t>
            </a:r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บำบัด</a:t>
            </a: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(complication </a:t>
            </a:r>
            <a:r>
              <a:rPr lang="en-US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ofnutritional</a:t>
            </a: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support)</a:t>
            </a:r>
            <a:b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endParaRPr lang="en-US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539552" y="1916832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527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CEEB80-7EC5-4846-847A-59C68D6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90CEEB80-7EC5-4846-847A-59C68D6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90CEEB80-7EC5-4846-847A-59C68D6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762038-BD25-4F03-B53D-B083FAEB8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70762038-BD25-4F03-B53D-B083FAEB8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70762038-BD25-4F03-B53D-B083FAEB8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B5E804-E55B-4068-AE5F-0DAC2ACB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CCB5E804-E55B-4068-AE5F-0DAC2ACB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CCB5E804-E55B-4068-AE5F-0DAC2ACB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F1C850-EE4E-44D8-A236-DD58F81E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DEF1C850-EE4E-44D8-A236-DD58F81E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DEF1C850-EE4E-44D8-A236-DD58F81E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1F9C01-8DD6-45D4-B394-BCE6F068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511F9C01-8DD6-45D4-B394-BCE6F068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511F9C01-8DD6-45D4-B394-BCE6F068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BF2F6B-EA47-45B4-A5AB-75A9F9C0D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C7BF2F6B-EA47-45B4-A5AB-75A9F9C0D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C7BF2F6B-EA47-45B4-A5AB-75A9F9C0D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1297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ภาวะแทรกซ้อนจาก</a:t>
            </a:r>
            <a:r>
              <a:rPr lang="th-TH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โภชน</a:t>
            </a:r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บำบัด</a:t>
            </a: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(complication </a:t>
            </a:r>
            <a:r>
              <a:rPr lang="en-US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ofnutritional</a:t>
            </a: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support) </a:t>
            </a:r>
            <a:r>
              <a:rPr lang="th-TH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endParaRPr lang="en-US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56121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CEEB80-7EC5-4846-847A-59C68D6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90CEEB80-7EC5-4846-847A-59C68D6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90CEEB80-7EC5-4846-847A-59C68D6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762038-BD25-4F03-B53D-B083FAEB8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70762038-BD25-4F03-B53D-B083FAEB8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70762038-BD25-4F03-B53D-B083FAEB8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B5E804-E55B-4068-AE5F-0DAC2ACB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CCB5E804-E55B-4068-AE5F-0DAC2ACB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CCB5E804-E55B-4068-AE5F-0DAC2ACB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F1C850-EE4E-44D8-A236-DD58F81E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DEF1C850-EE4E-44D8-A236-DD58F81E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DEF1C850-EE4E-44D8-A236-DD58F81E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1F9C01-8DD6-45D4-B394-BCE6F068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511F9C01-8DD6-45D4-B394-BCE6F068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511F9C01-8DD6-45D4-B394-BCE6F0688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BF2F6B-EA47-45B4-A5AB-75A9F9C0D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C7BF2F6B-EA47-45B4-A5AB-75A9F9C0D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C7BF2F6B-EA47-45B4-A5AB-75A9F9C0D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80528" y="476672"/>
            <a:ext cx="9577064" cy="1143000"/>
          </a:xfrm>
        </p:spPr>
        <p:txBody>
          <a:bodyPr>
            <a:noAutofit/>
          </a:bodyPr>
          <a:lstStyle/>
          <a:p>
            <a:r>
              <a:rPr lang="en-US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h-TH" sz="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324544" y="188640"/>
            <a:ext cx="9972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28825" algn="l"/>
              </a:tabLst>
            </a:pPr>
            <a:r>
              <a:rPr kumimoji="0" lang="th-TH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การติดตามภาวะ</a:t>
            </a:r>
            <a:r>
              <a:rPr kumimoji="0" lang="th-TH" sz="44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โภชน</a:t>
            </a:r>
            <a:r>
              <a:rPr kumimoji="0" lang="th-TH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บำบัดและผลแทรกซ้อน</a:t>
            </a:r>
            <a:br>
              <a:rPr kumimoji="0" lang="th-TH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</a:br>
            <a:r>
              <a:rPr kumimoji="0" lang="th-TH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(</a:t>
            </a:r>
            <a:r>
              <a:rPr kumimoji="0" lang="en-US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Monitoring of nutritional support and its complications)</a:t>
            </a:r>
            <a:r>
              <a:rPr kumimoji="0" lang="th-TH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 </a:t>
            </a:r>
            <a:endParaRPr kumimoji="0" lang="th-TH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899592" y="1916832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943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5BE7D8-C1BC-4354-A20C-2C798145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155BE7D8-C1BC-4354-A20C-2C798145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155BE7D8-C1BC-4354-A20C-2C798145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7C5D22-209D-4393-87EB-DEF725046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57C5D22-209D-4393-87EB-DEF725046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257C5D22-209D-4393-87EB-DEF725046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EA9F26-D459-43F0-83B9-3E05B7AF1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5DEA9F26-D459-43F0-83B9-3E05B7AF1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5DEA9F26-D459-43F0-83B9-3E05B7AF1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48E4EF-0E59-499E-81B2-4928D848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8C48E4EF-0E59-499E-81B2-4928D848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8C48E4EF-0E59-499E-81B2-4928D848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7277C5-EFDF-4635-9252-BCED62A9C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637277C5-EFDF-4635-9252-BCED62A9C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637277C5-EFDF-4635-9252-BCED62A9C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2D547B-29C4-41DA-A102-F76D15CAC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0C2D547B-29C4-41DA-A102-F76D15CAC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0C2D547B-29C4-41DA-A102-F76D15CAC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h-TH" sz="34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34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-180975" y="243156"/>
            <a:ext cx="95059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28825" algn="l"/>
              </a:tabLst>
            </a:pPr>
            <a:r>
              <a:rPr kumimoji="0" lang="th-TH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การติดตามภาวะ</a:t>
            </a:r>
            <a:r>
              <a:rPr kumimoji="0" lang="th-TH" sz="44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โภชน</a:t>
            </a:r>
            <a:r>
              <a:rPr kumimoji="0" lang="th-TH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บำบัดและผลแทรกซ้อน</a:t>
            </a:r>
            <a:br>
              <a:rPr kumimoji="0" lang="th-TH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</a:br>
            <a:r>
              <a:rPr kumimoji="0" lang="th-TH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(</a:t>
            </a:r>
            <a:r>
              <a:rPr kumimoji="0" lang="en-US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Monitoring of nutritional support and its complications)</a:t>
            </a:r>
            <a:r>
              <a:rPr kumimoji="0" lang="th-TH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  <a:ea typeface="Calibri" pitchFamily="34" charset="0"/>
                <a:cs typeface="Angsana New" pitchFamily="18" charset="-34"/>
              </a:rPr>
              <a:t> (ต่อ)  </a:t>
            </a:r>
            <a:endParaRPr kumimoji="0" lang="th-TH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899592" y="1916832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6253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5BE7D8-C1BC-4354-A20C-2C798145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155BE7D8-C1BC-4354-A20C-2C798145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155BE7D8-C1BC-4354-A20C-2C798145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7C5D22-209D-4393-87EB-DEF725046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57C5D22-209D-4393-87EB-DEF725046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257C5D22-209D-4393-87EB-DEF725046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EA9F26-D459-43F0-83B9-3E05B7AF1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5DEA9F26-D459-43F0-83B9-3E05B7AF1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5DEA9F26-D459-43F0-83B9-3E05B7AF1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48E4EF-0E59-499E-81B2-4928D848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8C48E4EF-0E59-499E-81B2-4928D848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8C48E4EF-0E59-499E-81B2-4928D848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7277C5-EFDF-4635-9252-BCED62A9C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637277C5-EFDF-4635-9252-BCED62A9C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637277C5-EFDF-4635-9252-BCED62A9C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2D547B-29C4-41DA-A102-F76D15CAC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0C2D547B-29C4-41DA-A102-F76D15CAC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0C2D547B-29C4-41DA-A102-F76D15CAC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Sub>
          <a:bldDgm bld="lvlAtOnc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692696"/>
            <a:ext cx="664989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10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feed ??</a:t>
            </a:r>
            <a:endParaRPr lang="th-TH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th-TH" sz="5400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V/S stable</a:t>
            </a:r>
            <a:endParaRPr lang="th-TH" sz="5400" dirty="0" smtClean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5400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GI tract</a:t>
            </a:r>
          </a:p>
          <a:p>
            <a:pPr lvl="1"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Indication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Contraindication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4077072"/>
            <a:ext cx="2540000" cy="168910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0776" y="2276872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6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800" b="1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th-TH" sz="3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200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6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ลักษณะและสภาพผู้ป่วย</a:t>
            </a:r>
            <a:endParaRPr lang="th-TH" sz="6000" b="1" spc="50" dirty="0">
              <a:ln w="11430"/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4969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In Critical care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Early EN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ภายใน 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24-48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ชั่วโมง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en-US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ESPEN:European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society of PN and EN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แนะนำให้เริ่มภายใน 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24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ชม. ช่วยกระตุ้นระบบภูมิคุ้มกันของลำไส้ 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:Gut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 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Mucosa –associated lymphoid tissue 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Brantly,2012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sz="40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92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  Owens &amp;Fang ,2007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ให้ความสำคัญในการให้อาหารแก่ผู้ป่วยวิกฤตภายหลังการช่วยเหลือผู้ป่วยมีสภาวะคงที่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โดยเรียงลำดับ คือ</a:t>
            </a: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ลักษณะและสภาพผู้ป่วย</a:t>
            </a:r>
            <a:endParaRPr lang="th-TH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xmlns="" val="1733106337"/>
              </p:ext>
            </p:extLst>
          </p:nvPr>
        </p:nvGraphicFramePr>
        <p:xfrm>
          <a:off x="2555776" y="2276872"/>
          <a:ext cx="573596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429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600" b="1" dirty="0" smtClean="0"/>
              <a:t>                     ประเด็นสำคัญการให้</a:t>
            </a:r>
            <a:r>
              <a:rPr lang="en-US" sz="3600" b="1" dirty="0" smtClean="0"/>
              <a:t>early EN </a:t>
            </a:r>
            <a:r>
              <a:rPr lang="th-TH" sz="3600" b="1" dirty="0" smtClean="0"/>
              <a:t>ผู้ป่วยวิกฤต</a:t>
            </a:r>
            <a:br>
              <a:rPr lang="th-TH" sz="3600" b="1" dirty="0" smtClean="0"/>
            </a:br>
            <a:r>
              <a:rPr lang="th-TH" sz="3600" b="1" dirty="0" smtClean="0"/>
              <a:t>                            (วิบูลย์ ตระกูล</a:t>
            </a:r>
            <a:r>
              <a:rPr lang="th-TH" sz="3600" b="1" dirty="0" err="1" smtClean="0"/>
              <a:t>ฮุน</a:t>
            </a:r>
            <a:r>
              <a:rPr lang="en-US" sz="3600" b="1" dirty="0" smtClean="0"/>
              <a:t>, 2558</a:t>
            </a:r>
            <a:r>
              <a:rPr lang="th-TH" sz="3600" b="1" dirty="0" smtClean="0"/>
              <a:t>)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th-TH" b="1" dirty="0" smtClean="0">
                <a:cs typeface="+mj-cs"/>
              </a:rPr>
              <a:t>ผู้ป่วยวิกฤตที่ได้รับยากระตุ้นระบบไหลเวียนในขนาดต่ำ </a:t>
            </a:r>
          </a:p>
          <a:p>
            <a:pPr>
              <a:buNone/>
            </a:pPr>
            <a:r>
              <a:rPr lang="th-TH" b="1" dirty="0" smtClean="0">
                <a:cs typeface="+mj-cs"/>
              </a:rPr>
              <a:t>   (</a:t>
            </a:r>
            <a:r>
              <a:rPr lang="en-US" b="1" dirty="0" smtClean="0">
                <a:cs typeface="+mj-cs"/>
              </a:rPr>
              <a:t>dopamine </a:t>
            </a:r>
            <a:r>
              <a:rPr lang="th-TH" b="1" dirty="0" smtClean="0">
                <a:cs typeface="+mj-cs"/>
              </a:rPr>
              <a:t>หรือ </a:t>
            </a:r>
            <a:r>
              <a:rPr lang="en-US" b="1" dirty="0" err="1" smtClean="0">
                <a:cs typeface="+mj-cs"/>
              </a:rPr>
              <a:t>dobutamine</a:t>
            </a:r>
            <a:r>
              <a:rPr lang="en-US" b="1" dirty="0" smtClean="0">
                <a:cs typeface="+mj-cs"/>
              </a:rPr>
              <a:t> &lt;5</a:t>
            </a:r>
            <a:r>
              <a:rPr lang="en-US" b="1" dirty="0" smtClean="0"/>
              <a:t>µ</a:t>
            </a:r>
            <a:r>
              <a:rPr lang="en-US" b="1" dirty="0" smtClean="0">
                <a:cs typeface="+mj-cs"/>
              </a:rPr>
              <a:t>g/kg/min</a:t>
            </a:r>
            <a:r>
              <a:rPr lang="th-TH" b="1" dirty="0" smtClean="0">
                <a:cs typeface="+mj-cs"/>
              </a:rPr>
              <a:t>  หรือ</a:t>
            </a:r>
          </a:p>
          <a:p>
            <a:pPr>
              <a:buNone/>
            </a:pPr>
            <a:r>
              <a:rPr lang="th-TH" b="1" dirty="0" smtClean="0">
                <a:cs typeface="+mj-cs"/>
              </a:rPr>
              <a:t>      </a:t>
            </a:r>
            <a:r>
              <a:rPr lang="en-US" b="1" dirty="0" err="1" smtClean="0">
                <a:cs typeface="+mj-cs"/>
              </a:rPr>
              <a:t>noradrenaline</a:t>
            </a:r>
            <a:r>
              <a:rPr lang="en-US" b="1" dirty="0" smtClean="0">
                <a:cs typeface="+mj-cs"/>
              </a:rPr>
              <a:t> &lt;</a:t>
            </a:r>
            <a:r>
              <a:rPr lang="th-TH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0.1µg/</a:t>
            </a:r>
            <a:r>
              <a:rPr lang="en-US" b="1" dirty="0" smtClean="0"/>
              <a:t>kg/min</a:t>
            </a:r>
            <a:r>
              <a:rPr lang="th-TH" b="1" dirty="0" smtClean="0"/>
              <a:t> </a:t>
            </a:r>
            <a:r>
              <a:rPr lang="th-TH" b="1" dirty="0" smtClean="0">
                <a:cs typeface="+mj-cs"/>
              </a:rPr>
              <a:t>) ต้องมีการประเมินสภาวะในช่องท้องและระบบทางเดินอาหารอย่างระมัดระวัง ผู้ป่วยวิกฤตมักมีการไหลเวียนเลือดลดลง การเริ่มให้ </a:t>
            </a:r>
            <a:r>
              <a:rPr lang="en-US" b="1" dirty="0" smtClean="0">
                <a:cs typeface="+mj-cs"/>
              </a:rPr>
              <a:t>EN</a:t>
            </a:r>
            <a:r>
              <a:rPr lang="th-TH" b="1" dirty="0" smtClean="0">
                <a:cs typeface="+mj-cs"/>
              </a:rPr>
              <a:t> มีความเสี่ยงต่อภาวะลำไส้ขาดเลือด</a:t>
            </a:r>
            <a:r>
              <a:rPr lang="th-TH" b="1" dirty="0" err="1" smtClean="0">
                <a:cs typeface="+mj-cs"/>
              </a:rPr>
              <a:t>ได้มาก</a:t>
            </a:r>
            <a:endParaRPr lang="th-TH" b="1" dirty="0" smtClean="0">
              <a:cs typeface="+mj-cs"/>
            </a:endParaRPr>
          </a:p>
          <a:p>
            <a:r>
              <a:rPr lang="th-TH" b="1" dirty="0" smtClean="0">
                <a:cs typeface="+mj-cs"/>
              </a:rPr>
              <a:t>ผู้ป่วยหลังผ่าตัดต่อทางเดินอาหารจากภาวะลำไส้ขาดเลือด มีโอกาสเกิดภาวะลำไส้ขาดเลือดภายหลังผ่าตัดได้</a:t>
            </a:r>
          </a:p>
          <a:p>
            <a:r>
              <a:rPr lang="th-TH" b="1" dirty="0" smtClean="0">
                <a:cs typeface="+mj-cs"/>
              </a:rPr>
              <a:t>ผู้ป่วยภายหลังผ่าตัดช่องท้องจากมีบาดแผลถูกแทง</a:t>
            </a:r>
          </a:p>
          <a:p>
            <a:pPr>
              <a:buNone/>
            </a:pPr>
            <a:endParaRPr lang="th-TH" b="1" dirty="0" smtClean="0">
              <a:cs typeface="+mj-cs"/>
            </a:endParaRPr>
          </a:p>
          <a:p>
            <a:endParaRPr lang="th-TH" b="1" dirty="0" smtClean="0">
              <a:cs typeface="+mj-cs"/>
            </a:endParaRPr>
          </a:p>
          <a:p>
            <a:endParaRPr lang="th-TH" b="1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23112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วิธีในการให้อาหาร</a:t>
            </a:r>
            <a:endParaRPr lang="th-TH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268760"/>
            <a:ext cx="8604448" cy="46805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Gastric feeding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Post-</a:t>
            </a:r>
            <a:r>
              <a:rPr lang="en-US" sz="4200" b="1" dirty="0" err="1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pyrolic</a:t>
            </a:r>
            <a:r>
              <a:rPr lang="en-US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feeding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200" b="1" dirty="0" err="1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Jejunostomy</a:t>
            </a:r>
            <a:r>
              <a:rPr lang="en-US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tube</a:t>
            </a:r>
          </a:p>
          <a:p>
            <a:pPr>
              <a:spcBef>
                <a:spcPts val="0"/>
              </a:spcBef>
              <a:buNone/>
            </a:pPr>
            <a:r>
              <a:rPr lang="th-TH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(ดีกว่าสาย </a:t>
            </a:r>
            <a:r>
              <a:rPr lang="en-US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NG tube</a:t>
            </a:r>
            <a:r>
              <a:rPr lang="th-TH" sz="4200" b="1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sz="4200" b="1" dirty="0" smtClean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Howard,2011</a:t>
            </a:r>
            <a:r>
              <a:rPr lang="th-TH" sz="4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sz="4200" dirty="0" smtClean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th-TH" sz="42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204864"/>
            <a:ext cx="4685667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97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44644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Severe GI bleed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Severe GI malabsorption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Intractable vomiting or diarrhea 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to medical management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Non-operative mechanical GI obstruction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Paralytic </a:t>
            </a:r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ileus</a:t>
            </a:r>
            <a:endParaRPr lang="en-US" sz="4400" b="1" dirty="0" smtClean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0"/>
            <a:ext cx="655272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ข้อห้ามของการให้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EN</a:t>
            </a: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Brantly,2012</a:t>
            </a: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88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Severe short-bowel syndrome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distal high- output fistula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too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distal to bypass with feeding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tube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Inability to gain access to GI 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ในผู้ป่วยผู้ใหญ่ที่มีภาวะทุโภชนาการ แต่คาดว่าความจำเป็นที่จะให้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EN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น้อยกว่า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5-7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วัน หรือในผู้ป่วยที่ไม่มีภาวะทุโภชนาการ โดยคาดว่าน่าจะให้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EN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น้อยกว่า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7-9 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วัน</a:t>
            </a:r>
            <a:endParaRPr lang="th-TH" sz="3600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4400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0127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ข้อห้ามของการให้ </a:t>
            </a:r>
            <a:r>
              <a:rPr lang="en-US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EN</a:t>
            </a:r>
            <a:endParaRPr lang="th-TH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35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สภาวะผู้ป่วยที่สัมพันธ์กับการพิจารณาให้ </a:t>
            </a:r>
            <a:r>
              <a:rPr lang="en-US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EN</a:t>
            </a:r>
            <a:br>
              <a:rPr lang="en-US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5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Raymond,2012</a:t>
            </a:r>
            <a:r>
              <a:rPr lang="th-TH" sz="5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5000" b="1" spc="50" dirty="0">
              <a:ln w="11430"/>
              <a:solidFill>
                <a:schemeClr val="accent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0094571"/>
              </p:ext>
            </p:extLst>
          </p:nvPr>
        </p:nvGraphicFramePr>
        <p:xfrm>
          <a:off x="323528" y="1556792"/>
          <a:ext cx="8229600" cy="46634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664544"/>
                <a:gridCol w="55650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กลุ่มผู้ป่วยที่ควรได้รับ</a:t>
                      </a:r>
                      <a:r>
                        <a:rPr lang="th-TH" sz="3600" baseline="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EN</a:t>
                      </a:r>
                      <a:endParaRPr lang="en-US" sz="36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สภาวะของผู้ป่วย</a:t>
                      </a:r>
                      <a:endParaRPr lang="en-US" sz="3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ลักษณะและการวินิจฉัยโรค</a:t>
                      </a:r>
                      <a:endParaRPr lang="en-US" sz="3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กินไม่ได้</a:t>
                      </a:r>
                    </a:p>
                    <a:p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หรือห้ามกิน</a:t>
                      </a:r>
                      <a:endParaRPr lang="en-US" sz="3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1.Neurologiv</a:t>
                      </a:r>
                      <a:r>
                        <a:rPr lang="en-US" sz="36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disorder :dysphagia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2.facial/oral/esophageal injury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3.Ventilator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4.Traumatic</a:t>
                      </a:r>
                      <a:r>
                        <a:rPr lang="en-US" sz="36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brain injury</a:t>
                      </a:r>
                    </a:p>
                    <a:p>
                      <a:r>
                        <a:rPr lang="en-US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5.Comatose state</a:t>
                      </a:r>
                    </a:p>
                    <a:p>
                      <a:r>
                        <a:rPr lang="en-US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6.</a:t>
                      </a:r>
                      <a:r>
                        <a:rPr lang="th-TH" sz="36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ผู้ป่วยศัลยกรรมทางเดินอาหาร</a:t>
                      </a:r>
                      <a:r>
                        <a:rPr lang="th-TH" sz="36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3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59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1130</Words>
  <Application>Microsoft Office PowerPoint</Application>
  <PresentationFormat>On-screen Show (4:3)</PresentationFormat>
  <Paragraphs>151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Essential nutrition in ICU</vt:lpstr>
      <vt:lpstr>When to feed ??</vt:lpstr>
      <vt:lpstr>ลักษณะและสภาพผู้ป่วย</vt:lpstr>
      <vt:lpstr>ลักษณะและสภาพผู้ป่วย</vt:lpstr>
      <vt:lpstr>                     ประเด็นสำคัญการให้early EN ผู้ป่วยวิกฤต                             (วิบูลย์ ตระกูลฮุน, 2558)</vt:lpstr>
      <vt:lpstr>วิธีในการให้อาหาร</vt:lpstr>
      <vt:lpstr>ข้อห้ามของการให้ EN (Brantly,2012)</vt:lpstr>
      <vt:lpstr>ข้อห้ามของการให้ EN</vt:lpstr>
      <vt:lpstr>สภาวะผู้ป่วยที่สัมพันธ์กับการพิจารณาให้ EN (Raymond,2012)</vt:lpstr>
      <vt:lpstr>สภาวะผู้ป่วยที่สัมพันธ์กับการพิจารณาให้ EN (ต่อ)</vt:lpstr>
      <vt:lpstr>ความต้องการพลังงานของผู้ป่วยในแต่ละวัน </vt:lpstr>
      <vt:lpstr>วิธีการประเมิน energey expenditure   </vt:lpstr>
      <vt:lpstr> สูตรในการคำนวณหา TEE  (predictive equation) </vt:lpstr>
      <vt:lpstr> ค่าคำนวณ BEE ที่ได้ นำมาหาค่า TEE อีกครั้งหนึ่งตามภาวะต่างๆ ของผู้ป่วย ดังตาราง </vt:lpstr>
      <vt:lpstr>ภาวะแทรกซ้อนจากโภชนบำบัด  (complication ofnutritional support) </vt:lpstr>
      <vt:lpstr>ภาวะแทรกซ้อนจากโภชนบำบัด  (complication ofnutritional support) (ต่อ) </vt:lpstr>
      <vt:lpstr> </vt:lpstr>
      <vt:lpstr>การติดตามภาวะโภชนบำบัดและผลแทรกซ้อน  (Monitoring of nutritional support and its complications) (ต่อ) 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Delilium in Critical Care</dc:title>
  <dc:creator>Windows User</dc:creator>
  <cp:lastModifiedBy>sv1micu2</cp:lastModifiedBy>
  <cp:revision>142</cp:revision>
  <dcterms:created xsi:type="dcterms:W3CDTF">2016-02-10T05:49:42Z</dcterms:created>
  <dcterms:modified xsi:type="dcterms:W3CDTF">2016-05-11T09:39:52Z</dcterms:modified>
</cp:coreProperties>
</file>