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6" r:id="rId3"/>
    <p:sldId id="264" r:id="rId4"/>
    <p:sldId id="265" r:id="rId5"/>
    <p:sldId id="257" r:id="rId6"/>
    <p:sldId id="258" r:id="rId7"/>
    <p:sldId id="263" r:id="rId8"/>
    <p:sldId id="267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E5365-1923-40A0-84E3-7E4B1E342541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1A1C2-A293-4B87-91A7-4C9C694E969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3099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1A1C2-A293-4B87-91A7-4C9C694E9694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41476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2AAF-8FFF-4A1D-BA82-11F68E8FB6F1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4ABA-7B1D-47DA-A5C6-D7B1C1F1CA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2AAF-8FFF-4A1D-BA82-11F68E8FB6F1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4ABA-7B1D-47DA-A5C6-D7B1C1F1CA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2AAF-8FFF-4A1D-BA82-11F68E8FB6F1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4ABA-7B1D-47DA-A5C6-D7B1C1F1CA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2AAF-8FFF-4A1D-BA82-11F68E8FB6F1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4ABA-7B1D-47DA-A5C6-D7B1C1F1CA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2AAF-8FFF-4A1D-BA82-11F68E8FB6F1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4ABA-7B1D-47DA-A5C6-D7B1C1F1CA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2AAF-8FFF-4A1D-BA82-11F68E8FB6F1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4ABA-7B1D-47DA-A5C6-D7B1C1F1CA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2AAF-8FFF-4A1D-BA82-11F68E8FB6F1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4ABA-7B1D-47DA-A5C6-D7B1C1F1CA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2AAF-8FFF-4A1D-BA82-11F68E8FB6F1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4ABA-7B1D-47DA-A5C6-D7B1C1F1CA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2AAF-8FFF-4A1D-BA82-11F68E8FB6F1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4ABA-7B1D-47DA-A5C6-D7B1C1F1CA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2AAF-8FFF-4A1D-BA82-11F68E8FB6F1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4ABA-7B1D-47DA-A5C6-D7B1C1F1CA1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2AAF-8FFF-4A1D-BA82-11F68E8FB6F1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524ABA-7B1D-47DA-A5C6-D7B1C1F1CA1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F524ABA-7B1D-47DA-A5C6-D7B1C1F1CA1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9972AAF-8FFF-4A1D-BA82-11F68E8FB6F1}" type="datetimeFigureOut">
              <a:rPr lang="th-TH" smtClean="0"/>
              <a:pPr/>
              <a:t>06/11/61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200197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E: Emergency Response :2018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8992" y="3786190"/>
            <a:ext cx="4786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3200" b="1" dirty="0" err="1" smtClean="0">
                <a:solidFill>
                  <a:srgbClr val="002060"/>
                </a:solidFill>
              </a:rPr>
              <a:t>รัชสนีย์</a:t>
            </a:r>
            <a:r>
              <a:rPr lang="th-TH" sz="3200" b="1" dirty="0" smtClean="0">
                <a:solidFill>
                  <a:srgbClr val="002060"/>
                </a:solidFill>
              </a:rPr>
              <a:t> น่าบัณฑิตย์</a:t>
            </a:r>
          </a:p>
          <a:p>
            <a:pPr algn="r"/>
            <a:r>
              <a:rPr lang="th-TH" sz="3200" b="1" dirty="0" smtClean="0">
                <a:solidFill>
                  <a:srgbClr val="002060"/>
                </a:solidFill>
              </a:rPr>
              <a:t>รักษาการหัวหน้าหอผู้ป่วย </a:t>
            </a:r>
            <a:r>
              <a:rPr lang="en-US" sz="3200" b="1" dirty="0" smtClean="0">
                <a:solidFill>
                  <a:srgbClr val="002060"/>
                </a:solidFill>
              </a:rPr>
              <a:t>PICU</a:t>
            </a:r>
            <a:endParaRPr lang="th-TH" sz="3200" b="1" dirty="0" smtClean="0">
              <a:solidFill>
                <a:srgbClr val="002060"/>
              </a:solidFill>
            </a:endParaRPr>
          </a:p>
          <a:p>
            <a:pPr algn="r"/>
            <a:r>
              <a:rPr lang="th-TH" sz="3200" b="1" dirty="0" err="1" smtClean="0">
                <a:solidFill>
                  <a:srgbClr val="002060"/>
                </a:solidFill>
              </a:rPr>
              <a:t>ภัท</a:t>
            </a:r>
            <a:r>
              <a:rPr lang="th-TH" sz="3200" b="1" dirty="0" smtClean="0">
                <a:solidFill>
                  <a:srgbClr val="002060"/>
                </a:solidFill>
              </a:rPr>
              <a:t>รา</a:t>
            </a:r>
            <a:r>
              <a:rPr lang="th-TH" sz="3200" b="1" dirty="0" err="1" smtClean="0">
                <a:solidFill>
                  <a:srgbClr val="002060"/>
                </a:solidFill>
              </a:rPr>
              <a:t>นิษฐ์</a:t>
            </a:r>
            <a:r>
              <a:rPr lang="th-TH" sz="3200" b="1" dirty="0" smtClean="0">
                <a:solidFill>
                  <a:srgbClr val="002060"/>
                </a:solidFill>
              </a:rPr>
              <a:t> </a:t>
            </a:r>
            <a:r>
              <a:rPr lang="th-TH" sz="3200" b="1" dirty="0" err="1" smtClean="0">
                <a:solidFill>
                  <a:srgbClr val="002060"/>
                </a:solidFill>
              </a:rPr>
              <a:t>จิรวัส</a:t>
            </a:r>
            <a:r>
              <a:rPr lang="th-TH" sz="3200" b="1" dirty="0" smtClean="0">
                <a:solidFill>
                  <a:srgbClr val="002060"/>
                </a:solidFill>
              </a:rPr>
              <a:t>โชติกานต์</a:t>
            </a:r>
          </a:p>
          <a:p>
            <a:pPr algn="r"/>
            <a:r>
              <a:rPr lang="th-TH" sz="3200" b="1" dirty="0" smtClean="0">
                <a:solidFill>
                  <a:srgbClr val="002060"/>
                </a:solidFill>
              </a:rPr>
              <a:t>หัวหน้าหอผู้ป่วย</a:t>
            </a:r>
            <a:r>
              <a:rPr lang="en-US" sz="3200" b="1" dirty="0" smtClean="0">
                <a:solidFill>
                  <a:srgbClr val="002060"/>
                </a:solidFill>
              </a:rPr>
              <a:t>AE2</a:t>
            </a:r>
            <a:r>
              <a:rPr lang="th-TH" sz="3200" b="1" dirty="0" smtClean="0">
                <a:solidFill>
                  <a:srgbClr val="002060"/>
                </a:solidFill>
              </a:rPr>
              <a:t> </a:t>
            </a:r>
          </a:p>
          <a:p>
            <a:pPr algn="r"/>
            <a:r>
              <a:rPr lang="en-US" sz="3200" b="1" dirty="0" smtClean="0">
                <a:solidFill>
                  <a:srgbClr val="002060"/>
                </a:solidFill>
              </a:rPr>
              <a:t>5</a:t>
            </a:r>
            <a:r>
              <a:rPr lang="th-TH" sz="3200" b="1" dirty="0" smtClean="0">
                <a:solidFill>
                  <a:srgbClr val="002060"/>
                </a:solidFill>
              </a:rPr>
              <a:t>พฤศจิกายน </a:t>
            </a:r>
            <a:r>
              <a:rPr lang="en-US" sz="3200" b="1" dirty="0" smtClean="0">
                <a:solidFill>
                  <a:srgbClr val="002060"/>
                </a:solidFill>
              </a:rPr>
              <a:t>2561</a:t>
            </a:r>
            <a:endParaRPr lang="th-TH" sz="3200" b="1" dirty="0">
              <a:solidFill>
                <a:srgbClr val="002060"/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/>
            </a:r>
            <a:br>
              <a:rPr kumimoji="0" lang="th-TH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</a:b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6200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SBAR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4929411"/>
          </a:xfrm>
        </p:spPr>
        <p:txBody>
          <a:bodyPr>
            <a:normAutofit/>
          </a:bodyPr>
          <a:lstStyle/>
          <a:p>
            <a:r>
              <a:rPr lang="th-TH" sz="3200" b="1" dirty="0" smtClean="0"/>
              <a:t>เป็นเทคนิคการสื่อสารอย่างมีประสิทธิภาพประกอบด้วย 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S - Situation</a:t>
            </a:r>
            <a:r>
              <a:rPr lang="en-US" sz="3200" b="1" dirty="0" smtClean="0"/>
              <a:t> </a:t>
            </a:r>
            <a:r>
              <a:rPr lang="th-TH" sz="3200" b="1" dirty="0" smtClean="0"/>
              <a:t>สถานการณ์ที่รายงาน </a:t>
            </a:r>
            <a:r>
              <a:rPr lang="en-US" sz="3200" b="1" dirty="0" smtClean="0"/>
              <a:t>:</a:t>
            </a:r>
            <a:r>
              <a:rPr lang="th-TH" sz="3200" b="1" dirty="0" smtClean="0"/>
              <a:t>ระบุตำแหน่งผู้รายงาน ชื่อผู้ป่วย สภาพปัญหาของผู้ป่วยที่พบแบบกระชับ เวลาที่เกิด ความรุนแรง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B – Background</a:t>
            </a:r>
            <a:r>
              <a:rPr lang="en-US" sz="3200" b="1" dirty="0" smtClean="0"/>
              <a:t> </a:t>
            </a:r>
            <a:r>
              <a:rPr lang="th-TH" sz="3200" b="1" dirty="0" smtClean="0"/>
              <a:t>ข้อมูลเดิมเกี่ยวกับสถานการณ์ </a:t>
            </a:r>
            <a:br>
              <a:rPr lang="th-TH" sz="3200" b="1" dirty="0" smtClean="0"/>
            </a:br>
            <a:r>
              <a:rPr lang="th-TH" sz="3200" b="1" dirty="0" smtClean="0"/>
              <a:t>ได้แก่ วันที่</a:t>
            </a:r>
            <a:r>
              <a:rPr lang="en-US" sz="3200" b="1" dirty="0" smtClean="0"/>
              <a:t>admit </a:t>
            </a:r>
            <a:r>
              <a:rPr lang="en-US" sz="3200" b="1" dirty="0" err="1" smtClean="0"/>
              <a:t>Dx</a:t>
            </a:r>
            <a:r>
              <a:rPr lang="th-TH" sz="3200" b="1" dirty="0" smtClean="0"/>
              <a:t>แรกรับ การรักษา รายการยาที่ผู้ป่วยใช้ สารน้ำที่กำลังให้อยู่ ประวัติแพ้ยา ประวัติการใช้ยาเดิม สัญญาณชีพล่าสุด  ผล</a:t>
            </a:r>
            <a:r>
              <a:rPr lang="en-US" sz="3200" b="1" dirty="0" smtClean="0"/>
              <a:t>lab </a:t>
            </a:r>
            <a:endParaRPr lang="th-TH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528" y="332657"/>
            <a:ext cx="8229600" cy="652534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 - Assessment</a:t>
            </a:r>
            <a:r>
              <a:rPr lang="en-US" sz="3200" b="1" dirty="0" smtClean="0"/>
              <a:t> </a:t>
            </a:r>
            <a:r>
              <a:rPr lang="th-TH" sz="3200" b="1" dirty="0" smtClean="0"/>
              <a:t>การประเมิน </a:t>
            </a:r>
            <a:br>
              <a:rPr lang="th-TH" sz="3200" b="1" dirty="0" smtClean="0"/>
            </a:br>
            <a:r>
              <a:rPr lang="th-TH" sz="3200" b="1" dirty="0" smtClean="0"/>
              <a:t>ได้แก่ สรุปสิ่งที่สังเกตเห็นของสถานการณ์นั้นๆ</a:t>
            </a:r>
          </a:p>
          <a:p>
            <a:pPr>
              <a:buNone/>
            </a:pPr>
            <a:r>
              <a:rPr lang="th-TH" sz="3200" b="1" dirty="0" smtClean="0"/>
              <a:t>  รายงานสิ่งที่ตนสังเกต ความรุนแรงของปัญหา การวิเคราะห์และพิจารณาทางเลือกต่างๆ ของตนเอง ปัญหานี้เป็นปัญหารุนแรงหรืออันตรายถึงชีวิตหรือไม่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R - Recommendation.</a:t>
            </a:r>
            <a:r>
              <a:rPr lang="th-TH" sz="3200" b="1" dirty="0" smtClean="0"/>
              <a:t>ข้อเสนอแนะ </a:t>
            </a:r>
            <a:br>
              <a:rPr lang="th-TH" sz="3200" b="1" dirty="0" smtClean="0"/>
            </a:br>
            <a:r>
              <a:rPr lang="th-TH" sz="3200" b="1" dirty="0" smtClean="0"/>
              <a:t>ได้แก่ การให้ความเห็นหรือข้อเสนอแนะในการแก้ไขปัญหาของผู้ป่วย สิ่งที่คิดว่าจำเป็น/ข้อเสนอแนะสำหรับผู้ป่วย </a:t>
            </a:r>
            <a:endParaRPr lang="th-TH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" name="ตัวยึดเนื้อหา 3" descr="Example-of-SBAR-maternity-handover-sheet-from-the-PROMPT-Course-Manua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333374"/>
            <a:ext cx="4464495" cy="60479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20000" cy="1143000"/>
          </a:xfrm>
        </p:spPr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758138" cy="652534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800" b="1" dirty="0">
                <a:solidFill>
                  <a:srgbClr val="002060"/>
                </a:solidFill>
              </a:rPr>
              <a:t>E1: Response to the Deteriorating Patient</a:t>
            </a:r>
          </a:p>
          <a:p>
            <a:endParaRPr lang="th-TH" sz="4700" b="1" dirty="0" smtClean="0"/>
          </a:p>
          <a:p>
            <a:endParaRPr lang="th-TH" dirty="0"/>
          </a:p>
          <a:p>
            <a:r>
              <a:rPr lang="th-TH" sz="6700" b="1" dirty="0" smtClean="0"/>
              <a:t>การดูแล</a:t>
            </a:r>
            <a:r>
              <a:rPr lang="th-TH" sz="6700" b="1" dirty="0"/>
              <a:t>ผู้ป่วย</a:t>
            </a:r>
            <a:r>
              <a:rPr lang="th-TH" sz="6700" b="1" dirty="0" smtClean="0"/>
              <a:t>ที่มีภาวะ</a:t>
            </a:r>
            <a:r>
              <a:rPr lang="th-TH" sz="6700" b="1" dirty="0"/>
              <a:t>ทรุดลงให้มีประสิทธิภาพ ปลอดภัย และไม่เกิดภาวะแทรกซ้อน</a:t>
            </a:r>
          </a:p>
          <a:p>
            <a:pPr marL="0" indent="0">
              <a:buNone/>
            </a:pPr>
            <a:r>
              <a:rPr lang="th-TH" sz="6700" b="1" dirty="0" smtClean="0">
                <a:solidFill>
                  <a:srgbClr val="FF0000"/>
                </a:solidFill>
              </a:rPr>
              <a:t>จุดเน้น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th-TH" sz="6700" b="1" dirty="0" smtClean="0"/>
              <a:t>เจ้าหน้าที่ที่ดูแลผู้ป่วยสามารถขอความช่วยเหลือ ในกรณีอาการผู้ป่วยทรุดลง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th-TH" sz="6700" b="1" dirty="0" err="1" smtClean="0"/>
              <a:t>กําหนด</a:t>
            </a:r>
            <a:r>
              <a:rPr lang="th-TH" sz="6700" b="1" dirty="0" smtClean="0"/>
              <a:t>เกณฑ์</a:t>
            </a:r>
            <a:r>
              <a:rPr lang="th-TH" sz="6700" b="1" dirty="0" err="1" smtClean="0"/>
              <a:t>สําหรับ</a:t>
            </a:r>
            <a:r>
              <a:rPr lang="th-TH" sz="6700" b="1" dirty="0" smtClean="0"/>
              <a:t>การร้องขอความช่วยเหลือ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th-TH" sz="6700" b="1" dirty="0" smtClean="0"/>
              <a:t>เจ้าหน้าที่ มีความรู้ ความสามารถที่</a:t>
            </a:r>
            <a:r>
              <a:rPr lang="th-TH" sz="6700" b="1" dirty="0" err="1" smtClean="0"/>
              <a:t>จําเป็น</a:t>
            </a:r>
            <a:r>
              <a:rPr lang="th-TH" sz="6700" b="1" dirty="0" smtClean="0"/>
              <a:t>ในการเฝ้าระวัง วัด แปลความหมายและตอบสนองโดยทันทีอย่างเหมาะสม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th-TH" sz="6700" b="1" dirty="0" smtClean="0"/>
              <a:t>ให้ความรู้แก่เจ้าหน้าที่ที่ขอความช่วยเหลือและผู้ที่</a:t>
            </a:r>
            <a:r>
              <a:rPr lang="th-TH" sz="6700" b="1" dirty="0" err="1" smtClean="0"/>
              <a:t>ทํา</a:t>
            </a:r>
            <a:r>
              <a:rPr lang="th-TH" sz="6700" b="1" dirty="0" smtClean="0"/>
              <a:t>หน้าที่ให้ความช่วยเหลือ</a:t>
            </a:r>
          </a:p>
          <a:p>
            <a:pPr marL="0" indent="0">
              <a:buNone/>
            </a:pPr>
            <a:r>
              <a:rPr lang="th-TH" sz="6700" b="1" dirty="0" smtClean="0"/>
              <a:t>	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01689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101" y="404664"/>
            <a:ext cx="8229600" cy="219379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002060"/>
                </a:solidFill>
              </a:rPr>
              <a:t>E2 : </a:t>
            </a:r>
            <a:r>
              <a:rPr lang="en-US" b="1" dirty="0">
                <a:solidFill>
                  <a:srgbClr val="002060"/>
                </a:solidFill>
                <a:cs typeface="+mn-cs"/>
              </a:rPr>
              <a:t>Medical </a:t>
            </a:r>
            <a:r>
              <a:rPr lang="en-US" b="1" dirty="0" smtClean="0">
                <a:solidFill>
                  <a:srgbClr val="002060"/>
                </a:solidFill>
                <a:cs typeface="+mn-cs"/>
              </a:rPr>
              <a:t>Emergency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en-US" b="1" dirty="0" smtClean="0">
                <a:solidFill>
                  <a:srgbClr val="FF0000"/>
                </a:solidFill>
                <a:cs typeface="+mn-cs"/>
              </a:rPr>
            </a:br>
            <a:r>
              <a:rPr lang="th-TH" b="1" dirty="0" smtClean="0">
                <a:solidFill>
                  <a:srgbClr val="FF0000"/>
                </a:solidFill>
                <a:cs typeface="+mn-cs"/>
              </a:rPr>
              <a:t>เป้าหมาย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:</a:t>
            </a:r>
            <a:r>
              <a:rPr lang="en-US" b="1" dirty="0" smtClean="0">
                <a:cs typeface="+mn-cs"/>
              </a:rPr>
              <a:t> </a:t>
            </a:r>
            <a:r>
              <a:rPr lang="th-TH" b="1" dirty="0" smtClean="0">
                <a:cs typeface="+mn-cs"/>
              </a:rPr>
              <a:t>การ</a:t>
            </a:r>
            <a:r>
              <a:rPr lang="th-TH" b="1" dirty="0">
                <a:cs typeface="+mn-cs"/>
              </a:rPr>
              <a:t>รักษาพยาบาลที่มีประสิทธิภาพและทัน</a:t>
            </a:r>
            <a:r>
              <a:rPr lang="th-TH" b="1" dirty="0" smtClean="0">
                <a:cs typeface="+mn-cs"/>
              </a:rPr>
              <a:t>ต่อเหตุการณ์ </a:t>
            </a:r>
            <a:br>
              <a:rPr lang="th-TH" b="1" dirty="0" smtClean="0">
                <a:cs typeface="+mn-cs"/>
              </a:rPr>
            </a:br>
            <a:endParaRPr lang="en-US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45" y="2636912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4702" y="2564904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</a:rPr>
              <a:t>จุดเน้น</a:t>
            </a:r>
            <a:endParaRPr lang="th-TH" sz="4000" b="1" dirty="0">
              <a:solidFill>
                <a:srgbClr val="FF0000"/>
              </a:solidFill>
            </a:endParaRPr>
          </a:p>
          <a:p>
            <a:r>
              <a:rPr lang="th-TH" sz="4000" b="1" dirty="0"/>
              <a:t>1. </a:t>
            </a:r>
            <a:r>
              <a:rPr lang="th-TH" sz="4000" b="1" dirty="0" smtClean="0"/>
              <a:t>รวดเร็ว ทันท่วงที</a:t>
            </a:r>
            <a:r>
              <a:rPr lang="th-TH" sz="4000" b="1" dirty="0"/>
              <a:t>และมีประสิทธิภาพ</a:t>
            </a:r>
          </a:p>
          <a:p>
            <a:r>
              <a:rPr lang="th-TH" sz="4000" b="1" dirty="0"/>
              <a:t>2. </a:t>
            </a:r>
            <a:r>
              <a:rPr lang="th-TH" sz="4000" b="1" dirty="0" smtClean="0"/>
              <a:t>ผู้ป่วยได้รับ</a:t>
            </a:r>
            <a:r>
              <a:rPr lang="th-TH" sz="4000" b="1" dirty="0"/>
              <a:t>การ</a:t>
            </a:r>
            <a:r>
              <a:rPr lang="th-TH" sz="4000" b="1" dirty="0" smtClean="0"/>
              <a:t>ดูแล ณ จุด</a:t>
            </a:r>
            <a:r>
              <a:rPr lang="th-TH" sz="4000" b="1" dirty="0"/>
              <a:t>เกิดเหตุ ขณะ</a:t>
            </a:r>
            <a:r>
              <a:rPr lang="th-TH" sz="4000" b="1" dirty="0" smtClean="0"/>
              <a:t>นําส่ง</a:t>
            </a:r>
            <a:r>
              <a:rPr lang="th-TH" sz="4000" b="1" dirty="0"/>
              <a:t>และ</a:t>
            </a:r>
            <a:r>
              <a:rPr lang="th-TH" sz="4000" b="1" dirty="0" smtClean="0"/>
              <a:t>นําส่ง</a:t>
            </a:r>
            <a:r>
              <a:rPr lang="th-TH" sz="4000" b="1" dirty="0"/>
              <a:t>ไปยัง</a:t>
            </a:r>
            <a:r>
              <a:rPr lang="th-TH" sz="4000" b="1" dirty="0" smtClean="0"/>
              <a:t>โรงพยาบาล การย้ายภายในรพ.ที่</a:t>
            </a:r>
            <a:r>
              <a:rPr lang="th-TH" sz="4000" b="1" dirty="0"/>
              <a:t>เหมาะสม ปลอดภัย</a:t>
            </a:r>
            <a:endParaRPr lang="en-US" sz="4000" b="1" dirty="0"/>
          </a:p>
          <a:p>
            <a:r>
              <a:rPr lang="en-US" sz="4000" b="1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4473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08153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Sepsis </a:t>
            </a:r>
            <a:r>
              <a:rPr lang="en-US" sz="3600" b="1" dirty="0"/>
              <a:t>- Surviving Sepsis Campaign: International guidelines </a:t>
            </a:r>
            <a:r>
              <a:rPr lang="en-US" sz="3600" b="1" dirty="0" smtClean="0"/>
              <a:t>for management </a:t>
            </a:r>
            <a:r>
              <a:rPr lang="en-US" sz="3600" b="1" dirty="0"/>
              <a:t>of severe sepsis and </a:t>
            </a:r>
            <a:endParaRPr lang="en-US" sz="3600" b="1" dirty="0" smtClean="0"/>
          </a:p>
          <a:p>
            <a:pPr marL="114300" indent="0">
              <a:buNone/>
            </a:pPr>
            <a:r>
              <a:rPr lang="en-US" sz="3600" b="1" dirty="0" smtClean="0"/>
              <a:t>septic shock</a:t>
            </a:r>
            <a:endParaRPr lang="en-US" sz="3600" b="1" dirty="0"/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98626" y="2708920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t-IT" sz="3600" b="1" dirty="0" smtClean="0">
                <a:solidFill>
                  <a:srgbClr val="FF0000"/>
                </a:solidFill>
              </a:rPr>
              <a:t>Acute </a:t>
            </a:r>
            <a:r>
              <a:rPr lang="it-IT" sz="3600" b="1" dirty="0">
                <a:solidFill>
                  <a:srgbClr val="FF0000"/>
                </a:solidFill>
              </a:rPr>
              <a:t>Coronary Syndrome </a:t>
            </a:r>
            <a:endParaRPr lang="th-TH" sz="3600" b="1" dirty="0" smtClean="0">
              <a:solidFill>
                <a:srgbClr val="FF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t-IT" sz="3600" b="1" dirty="0" smtClean="0">
                <a:solidFill>
                  <a:srgbClr val="FF0000"/>
                </a:solidFill>
              </a:rPr>
              <a:t>Acute </a:t>
            </a:r>
            <a:r>
              <a:rPr lang="it-IT" sz="3600" b="1" dirty="0">
                <a:solidFill>
                  <a:srgbClr val="FF0000"/>
                </a:solidFill>
              </a:rPr>
              <a:t>ischemic </a:t>
            </a:r>
            <a:r>
              <a:rPr lang="it-IT" sz="3600" b="1" dirty="0" smtClean="0">
                <a:solidFill>
                  <a:srgbClr val="FF0000"/>
                </a:solidFill>
              </a:rPr>
              <a:t>stroke</a:t>
            </a:r>
            <a:endParaRPr lang="th-TH" sz="3600" b="1" dirty="0" smtClean="0">
              <a:solidFill>
                <a:srgbClr val="FF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th-TH" sz="3600" b="1" dirty="0"/>
              <a:t>เน้น </a:t>
            </a:r>
            <a:r>
              <a:rPr lang="th-TH" sz="3600" b="1" dirty="0" smtClean="0"/>
              <a:t>การคัดกรอง </a:t>
            </a:r>
            <a:r>
              <a:rPr lang="th-TH" sz="3600" b="1" dirty="0"/>
              <a:t>วินิจฉัยถูกต้อง แม่นยำ ให้การ</a:t>
            </a:r>
            <a:r>
              <a:rPr lang="th-TH" sz="3600" b="1" dirty="0" smtClean="0"/>
              <a:t>รักษาด้วยความ</a:t>
            </a:r>
            <a:r>
              <a:rPr lang="th-TH" sz="3600" b="1" dirty="0"/>
              <a:t>รวดเร็ว  </a:t>
            </a:r>
            <a:r>
              <a:rPr lang="th-TH" sz="3600" b="1" dirty="0" smtClean="0"/>
              <a:t>และการ</a:t>
            </a:r>
            <a:r>
              <a:rPr lang="th-TH" sz="3600" b="1" dirty="0"/>
              <a:t>ตัดสินใจส่งต่อ</a:t>
            </a:r>
          </a:p>
          <a:p>
            <a:pPr marL="457200" indent="-457200">
              <a:buFont typeface="Arial" pitchFamily="34" charset="0"/>
              <a:buChar char="•"/>
            </a:pPr>
            <a:endParaRPr lang="th-TH" sz="3600" b="1" dirty="0"/>
          </a:p>
          <a:p>
            <a:pPr marL="457200" indent="-457200">
              <a:buFont typeface="Arial" pitchFamily="34" charset="0"/>
              <a:buChar char="•"/>
            </a:pPr>
            <a:endParaRPr lang="th-TH" sz="3600" b="1" dirty="0" smtClean="0">
              <a:solidFill>
                <a:srgbClr val="FF0000"/>
              </a:solidFill>
            </a:endParaRPr>
          </a:p>
          <a:p>
            <a:endParaRPr lang="th-TH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769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r>
              <a:rPr lang="en-US" dirty="0" smtClean="0">
                <a:solidFill>
                  <a:srgbClr val="002060"/>
                </a:solidFill>
                <a:cs typeface="+mn-cs"/>
              </a:rPr>
              <a:t>E3</a:t>
            </a:r>
            <a:r>
              <a:rPr lang="en-US" b="1" dirty="0" smtClean="0">
                <a:solidFill>
                  <a:srgbClr val="002060"/>
                </a:solidFill>
                <a:cs typeface="+mn-cs"/>
              </a:rPr>
              <a:t>: Maternal and Neonatal   Morbidity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en-US" b="1" dirty="0" smtClean="0">
                <a:solidFill>
                  <a:srgbClr val="FF0000"/>
                </a:solidFill>
                <a:cs typeface="+mn-cs"/>
              </a:rPr>
            </a:br>
            <a:r>
              <a:rPr lang="th-TH" b="1" dirty="0" smtClean="0">
                <a:solidFill>
                  <a:srgbClr val="FF0000"/>
                </a:solidFill>
                <a:cs typeface="+mn-cs"/>
              </a:rPr>
              <a:t>เป้าหมาย</a:t>
            </a:r>
            <a:r>
              <a:rPr lang="th-TH" b="1" dirty="0">
                <a:cs typeface="+mn-cs"/>
              </a:rPr>
              <a:t/>
            </a:r>
            <a:br>
              <a:rPr lang="th-TH" b="1" dirty="0">
                <a:cs typeface="+mn-cs"/>
              </a:rPr>
            </a:br>
            <a:r>
              <a:rPr lang="th-TH" b="1" dirty="0">
                <a:cs typeface="+mn-cs"/>
              </a:rPr>
              <a:t>การลดและ</a:t>
            </a:r>
            <a:r>
              <a:rPr lang="th-TH" b="1" dirty="0" smtClean="0">
                <a:cs typeface="+mn-cs"/>
              </a:rPr>
              <a:t>ป้องกัน</a:t>
            </a:r>
            <a:r>
              <a:rPr lang="th-TH" b="1" dirty="0">
                <a:cs typeface="+mn-cs"/>
              </a:rPr>
              <a:t>การเสียชีวิตและ</a:t>
            </a:r>
            <a:r>
              <a:rPr lang="th-TH" b="1" dirty="0" smtClean="0">
                <a:cs typeface="+mn-cs"/>
              </a:rPr>
              <a:t>ภาวะแทรกซ้อน</a:t>
            </a:r>
            <a:r>
              <a:rPr lang="th-TH" b="1" dirty="0">
                <a:cs typeface="+mn-cs"/>
              </a:rPr>
              <a:t>ในมารดาและ</a:t>
            </a:r>
            <a:r>
              <a:rPr lang="th-TH" b="1" dirty="0" smtClean="0">
                <a:cs typeface="+mn-cs"/>
              </a:rPr>
              <a:t>ทารก</a:t>
            </a:r>
            <a:br>
              <a:rPr lang="th-TH" b="1" dirty="0" smtClean="0">
                <a:cs typeface="+mn-cs"/>
              </a:rPr>
            </a:br>
            <a:endParaRPr lang="th-TH" b="1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3140968"/>
            <a:ext cx="8229600" cy="471338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 Post-Partum Hemorrhage </a:t>
            </a:r>
          </a:p>
          <a:p>
            <a:r>
              <a:rPr lang="en-US" sz="3600" b="1" dirty="0" smtClean="0"/>
              <a:t>Safe </a:t>
            </a:r>
            <a:r>
              <a:rPr lang="en-US" sz="3600" b="1" dirty="0" err="1" smtClean="0"/>
              <a:t>Labour</a:t>
            </a:r>
            <a:r>
              <a:rPr lang="en-US" sz="3600" b="1" dirty="0" smtClean="0"/>
              <a:t> at Community Hospitals </a:t>
            </a:r>
          </a:p>
          <a:p>
            <a:r>
              <a:rPr lang="en-US" sz="3600" b="1" dirty="0" smtClean="0"/>
              <a:t>Birth Asphyxia</a:t>
            </a:r>
            <a:endParaRPr lang="th-TH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rgbClr val="FF0000"/>
                </a:solidFill>
              </a:rPr>
              <a:t>E4: ER Safety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FF0000"/>
                </a:solidFill>
              </a:rPr>
              <a:t>เป้าหมาย</a:t>
            </a:r>
            <a:r>
              <a:rPr lang="th-TH" b="1" dirty="0"/>
              <a:t/>
            </a:r>
            <a:br>
              <a:rPr lang="th-TH" b="1" dirty="0"/>
            </a:br>
            <a:r>
              <a:rPr lang="th-TH" b="1" dirty="0" smtClean="0"/>
              <a:t>ผู้ป่วยได้รับ</a:t>
            </a:r>
            <a:r>
              <a:rPr lang="th-TH" b="1" dirty="0"/>
              <a:t>การดูแลรักษาพยาบาล ที่รวดเร็ว เหมาะสมและปลอดภัย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Effective Triage</a:t>
            </a:r>
          </a:p>
          <a:p>
            <a:r>
              <a:rPr lang="en-US" sz="3200" b="1" dirty="0" smtClean="0"/>
              <a:t>Effective Diagnosis and Initial </a:t>
            </a:r>
          </a:p>
          <a:p>
            <a:pPr>
              <a:buNone/>
            </a:pPr>
            <a:r>
              <a:rPr lang="en-US" sz="3200" b="1" dirty="0" smtClean="0"/>
              <a:t>Management of High-Risk Presentation (Early Warning Symptom/Sign)</a:t>
            </a:r>
          </a:p>
          <a:p>
            <a:r>
              <a:rPr lang="th-TH" sz="3200" b="1" dirty="0" smtClean="0"/>
              <a:t>มี </a:t>
            </a:r>
            <a:r>
              <a:rPr lang="en-US" sz="3200" b="1" dirty="0" smtClean="0"/>
              <a:t>Guideline protocol</a:t>
            </a:r>
            <a:endParaRPr lang="th-TH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b="1" dirty="0" smtClean="0">
                <a:solidFill>
                  <a:srgbClr val="FF0000"/>
                </a:solidFill>
              </a:rPr>
              <a:t>ตัวอย่าง </a:t>
            </a:r>
            <a:r>
              <a:rPr lang="en-US" b="1" dirty="0" smtClean="0">
                <a:solidFill>
                  <a:srgbClr val="FF0000"/>
                </a:solidFill>
              </a:rPr>
              <a:t>EWS  at ER </a:t>
            </a:r>
            <a:endParaRPr lang="th-TH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428737"/>
          <a:ext cx="7715303" cy="4572031"/>
        </p:xfrm>
        <a:graphic>
          <a:graphicData uri="http://schemas.openxmlformats.org/drawingml/2006/table">
            <a:tbl>
              <a:tblPr firstRow="1" firstCol="1" bandRow="1"/>
              <a:tblGrid>
                <a:gridCol w="1005325"/>
                <a:gridCol w="798234"/>
                <a:gridCol w="741275"/>
                <a:gridCol w="741275"/>
                <a:gridCol w="740472"/>
                <a:gridCol w="740472"/>
                <a:gridCol w="740472"/>
                <a:gridCol w="740472"/>
                <a:gridCol w="740472"/>
                <a:gridCol w="726834"/>
              </a:tblGrid>
              <a:tr h="283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Notify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Notify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8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BT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&lt;36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36-36.5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36.6-37.5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37.6-38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38.1-38.5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&gt;38.5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7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RR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&lt;10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10-11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12-20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21-30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31-35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&gt;35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940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SBP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&lt;90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90-99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100-180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&gt;180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940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HR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&lt;40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40-49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50-100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101-110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111-130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131-140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&gt;140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7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O2 Sat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&lt;90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90-94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≥ 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6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Conscious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GCS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Unres</a:t>
                      </a:r>
                      <a:endParaRPr lang="en-US" sz="1400" b="1" dirty="0" smtClean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ponsive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Pain&lt;9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Confu</a:t>
                      </a:r>
                      <a:endParaRPr lang="en-US" sz="1400" b="1" dirty="0" smtClean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Sion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9-12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Calibri"/>
                          <a:cs typeface="Cordia New"/>
                        </a:rPr>
                        <a:t>Voice/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Calibri"/>
                          <a:cs typeface="Cordia New"/>
                        </a:rPr>
                        <a:t>12-14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Alert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15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26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Pain score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1-4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5-7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8-10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Cordia New"/>
                        </a:rPr>
                        <a:t>Chest pain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940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Urine 4 hr.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&lt;80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80-120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&gt;120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3375" y="2063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18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/>
          <a:lstStyle/>
          <a:p>
            <a:pPr lvl="0"/>
            <a:r>
              <a:rPr lang="th-TH" b="1" dirty="0">
                <a:solidFill>
                  <a:srgbClr val="002060"/>
                </a:solidFill>
              </a:rPr>
              <a:t>ปฏิบัติตามแนวทางดังต่อไปนี้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endParaRPr lang="th-TH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7776864" cy="5544616"/>
          </a:xfrm>
        </p:spPr>
        <p:txBody>
          <a:bodyPr>
            <a:noAutofit/>
          </a:bodyPr>
          <a:lstStyle/>
          <a:p>
            <a:r>
              <a:rPr lang="en-US" sz="3200" b="1" dirty="0"/>
              <a:t>SEWS 1-3 </a:t>
            </a:r>
            <a:r>
              <a:rPr lang="th-TH" sz="3200" b="1" dirty="0"/>
              <a:t>คะแนน วัดสัญญาณชีพทุก </a:t>
            </a:r>
            <a:r>
              <a:rPr lang="en-US" sz="3200" b="1" dirty="0"/>
              <a:t>4</a:t>
            </a:r>
            <a:r>
              <a:rPr lang="th-TH" sz="3200" b="1" dirty="0"/>
              <a:t> ชมและก่อน</a:t>
            </a:r>
            <a:r>
              <a:rPr lang="th-TH" sz="3200" b="1" dirty="0" smtClean="0"/>
              <a:t>จำหน่าย บันทึกคะแนน</a:t>
            </a:r>
            <a:r>
              <a:rPr lang="en-US" sz="3200" b="1" dirty="0" smtClean="0"/>
              <a:t> SEWS</a:t>
            </a:r>
            <a:r>
              <a:rPr lang="th-TH" sz="3200" b="1" dirty="0" smtClean="0"/>
              <a:t> ทุกครั้ง</a:t>
            </a:r>
          </a:p>
          <a:p>
            <a:r>
              <a:rPr lang="th-TH" sz="3200" b="1" dirty="0" smtClean="0"/>
              <a:t> </a:t>
            </a:r>
            <a:r>
              <a:rPr lang="en-US" sz="3200" b="1" dirty="0" smtClean="0"/>
              <a:t>SEWS </a:t>
            </a:r>
            <a:r>
              <a:rPr lang="en-US" sz="3200" b="1" dirty="0"/>
              <a:t>4-5 </a:t>
            </a:r>
            <a:r>
              <a:rPr lang="th-TH" sz="3200" b="1" dirty="0"/>
              <a:t>คะแนน </a:t>
            </a:r>
            <a:r>
              <a:rPr lang="th-TH" sz="3200" b="1" dirty="0" smtClean="0"/>
              <a:t>ให้สังเกต</a:t>
            </a:r>
            <a:r>
              <a:rPr lang="th-TH" sz="3200" b="1" dirty="0"/>
              <a:t>อาการอย่างใกล้ชิด </a:t>
            </a:r>
            <a:r>
              <a:rPr lang="th-TH" sz="3200" b="1" dirty="0" smtClean="0"/>
              <a:t>รายงานแพทย์ วัด</a:t>
            </a:r>
            <a:r>
              <a:rPr lang="th-TH" sz="3200" b="1" dirty="0"/>
              <a:t>สัญญาณชีพและอาการทางระบบประสาท ทุก </a:t>
            </a:r>
            <a:r>
              <a:rPr lang="en-US" sz="3200" b="1" dirty="0"/>
              <a:t>1</a:t>
            </a:r>
            <a:r>
              <a:rPr lang="th-TH" sz="3200" b="1" dirty="0"/>
              <a:t> ชมและก่อนจำหน่าย </a:t>
            </a:r>
            <a:r>
              <a:rPr lang="th-TH" sz="3200" b="1" dirty="0" smtClean="0"/>
              <a:t>บันทึกคะแนน</a:t>
            </a:r>
            <a:r>
              <a:rPr lang="en-US" sz="3200" b="1" dirty="0" smtClean="0"/>
              <a:t> SEWS</a:t>
            </a:r>
            <a:r>
              <a:rPr lang="th-TH" sz="3200" b="1" dirty="0" smtClean="0"/>
              <a:t> ทุกครั้ง</a:t>
            </a:r>
          </a:p>
          <a:p>
            <a:r>
              <a:rPr lang="en-US" sz="3200" b="1" dirty="0"/>
              <a:t>SEWS ≥ 6 </a:t>
            </a:r>
            <a:r>
              <a:rPr lang="th-TH" sz="3200" b="1" dirty="0"/>
              <a:t>คะแนน หรือมีการเปลี่ยนแปลงคะแนนเพิ่มจากเดิม </a:t>
            </a:r>
            <a:r>
              <a:rPr lang="en-US" sz="3200" b="1" dirty="0"/>
              <a:t>2</a:t>
            </a:r>
            <a:r>
              <a:rPr lang="th-TH" sz="3200" b="1" dirty="0"/>
              <a:t> คะแนน </a:t>
            </a:r>
            <a:r>
              <a:rPr lang="th-TH" sz="3200" b="1" dirty="0" smtClean="0"/>
              <a:t>รายงาน</a:t>
            </a:r>
            <a:r>
              <a:rPr lang="th-TH" sz="3200" b="1" dirty="0"/>
              <a:t>แพทย์ทันที ที่</a:t>
            </a:r>
            <a:r>
              <a:rPr lang="en-US" sz="3200" b="1" dirty="0"/>
              <a:t>OPDAE</a:t>
            </a:r>
            <a:r>
              <a:rPr lang="th-TH" sz="3200" b="1" dirty="0"/>
              <a:t>ให้ย้ายผู้ป่วยเข้าห้อง</a:t>
            </a:r>
            <a:r>
              <a:rPr lang="en-US" sz="3200" b="1" dirty="0" err="1"/>
              <a:t>Resus</a:t>
            </a:r>
            <a:r>
              <a:rPr lang="th-TH" sz="3200" b="1" dirty="0"/>
              <a:t> </a:t>
            </a:r>
            <a:r>
              <a:rPr lang="th-TH" sz="3200" b="1" dirty="0" smtClean="0"/>
              <a:t>/</a:t>
            </a:r>
            <a:r>
              <a:rPr lang="th-TH" sz="3200" b="1" dirty="0"/>
              <a:t>ที่</a:t>
            </a:r>
            <a:r>
              <a:rPr lang="en-US" sz="3200" b="1" dirty="0" smtClean="0"/>
              <a:t>ward AE</a:t>
            </a:r>
            <a:r>
              <a:rPr lang="th-TH" sz="3200" b="1" dirty="0"/>
              <a:t>ให้ย้ายเตียงมาที่ใกล้</a:t>
            </a:r>
            <a:r>
              <a:rPr lang="en-US" sz="3200" b="1" dirty="0"/>
              <a:t>Nurse </a:t>
            </a:r>
            <a:r>
              <a:rPr lang="en-US" sz="3200" b="1" dirty="0" smtClean="0"/>
              <a:t>Station</a:t>
            </a:r>
            <a:r>
              <a:rPr lang="th-TH" sz="3200" b="1" dirty="0" smtClean="0"/>
              <a:t> สังเกตอาการอย่างใกล้ชิด </a:t>
            </a:r>
            <a:endParaRPr lang="en-US" sz="3200" b="1" dirty="0"/>
          </a:p>
          <a:p>
            <a:pPr lvl="0"/>
            <a:endParaRPr lang="en-US" sz="3200" dirty="0"/>
          </a:p>
          <a:p>
            <a:endParaRPr lang="th-TH" sz="3200" dirty="0"/>
          </a:p>
        </p:txBody>
      </p:sp>
    </p:spTree>
    <p:extLst>
      <p:ext uri="{BB962C8B-B14F-4D97-AF65-F5344CB8AC3E}">
        <p14:creationId xmlns="" xmlns:p14="http://schemas.microsoft.com/office/powerpoint/2010/main" val="398080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Effective Teamwork and Communication</a:t>
            </a:r>
          </a:p>
          <a:p>
            <a:pPr marL="0" indent="0">
              <a:buNone/>
            </a:pPr>
            <a:r>
              <a:rPr lang="en-US" sz="3200" b="1" dirty="0" smtClean="0"/>
              <a:t>Effective Patient Flow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Door to Doctor </a:t>
            </a:r>
            <a:r>
              <a:rPr lang="th-TH" sz="3200" b="1" dirty="0" smtClean="0"/>
              <a:t>เป็นระยะตั้งแต่ผู้ป่วย</a:t>
            </a:r>
          </a:p>
          <a:p>
            <a:pPr>
              <a:buNone/>
            </a:pPr>
            <a:r>
              <a:rPr lang="th-TH" sz="3200" b="1" dirty="0" smtClean="0"/>
              <a:t>มาห้องฉุกเฉินจนแพทย์ตรวจ คอขวดของกระบวนการนี้มักเกิดจากการคัดแยก(</a:t>
            </a:r>
            <a:r>
              <a:rPr lang="en-US" sz="3200" b="1" dirty="0" smtClean="0"/>
              <a:t>Triage)  </a:t>
            </a:r>
            <a:r>
              <a:rPr lang="th-TH" sz="3200" b="1" dirty="0" smtClean="0"/>
              <a:t>ไม่ทัน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Doctor to Disposition </a:t>
            </a:r>
            <a:r>
              <a:rPr lang="th-TH" sz="3200" b="1" dirty="0" smtClean="0"/>
              <a:t>เป็นระยะตั้งแต่แพทย์ตรวจ</a:t>
            </a:r>
          </a:p>
          <a:p>
            <a:pPr>
              <a:buNone/>
            </a:pPr>
            <a:r>
              <a:rPr lang="th-TH" sz="3200" b="1" dirty="0" smtClean="0"/>
              <a:t>- ให้การรักษา พร้อมที่จะจำหน่ายผู้ป่วย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Disposition to Departure</a:t>
            </a:r>
          </a:p>
          <a:p>
            <a:pPr>
              <a:buFont typeface="Wingdings" pitchFamily="2" charset="2"/>
              <a:buChar char="Ø"/>
            </a:pPr>
            <a:r>
              <a:rPr lang="th-TH" sz="3200" b="1" dirty="0" smtClean="0"/>
              <a:t>เป็นระยะตั้งแต่แพทย์จำหน่ายผู้ป่วยจนถึงผู้ป่วยออกจาก                                    ห้องฉุกเฉิน</a:t>
            </a:r>
            <a:endParaRPr lang="th-TH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1658</TotalTime>
  <Words>471</Words>
  <Application>Microsoft Office PowerPoint</Application>
  <PresentationFormat>On-screen Show (4:3)</PresentationFormat>
  <Paragraphs>147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E: Emergency Response :2018</vt:lpstr>
      <vt:lpstr>Slide 2</vt:lpstr>
      <vt:lpstr>E2 : Medical Emergency เป้าหมาย: การรักษาพยาบาลที่มีประสิทธิภาพและทันต่อเหตุการณ์  </vt:lpstr>
      <vt:lpstr>Slide 4</vt:lpstr>
      <vt:lpstr>   E3: Maternal and Neonatal   Morbidity เป้าหมาย การลดและป้องกันการเสียชีวิตและภาวะแทรกซ้อนในมารดาและทารก </vt:lpstr>
      <vt:lpstr>  E4: ER Safety เป้าหมาย ผู้ป่วยได้รับการดูแลรักษาพยาบาล ที่รวดเร็ว เหมาะสมและปลอดภัย</vt:lpstr>
      <vt:lpstr>ตัวอย่าง EWS  at ER </vt:lpstr>
      <vt:lpstr>ปฏิบัติตามแนวทางดังต่อไปนี้ </vt:lpstr>
      <vt:lpstr>Slide 9</vt:lpstr>
      <vt:lpstr>SBAR</vt:lpstr>
      <vt:lpstr>Slide 11</vt:lpstr>
      <vt:lpstr>Slide 12</vt:lpstr>
    </vt:vector>
  </TitlesOfParts>
  <Company>KhonKaen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Response</dc:title>
  <dc:creator>Khon Kaen University</dc:creator>
  <cp:lastModifiedBy>Khon Kaen University</cp:lastModifiedBy>
  <cp:revision>46</cp:revision>
  <dcterms:created xsi:type="dcterms:W3CDTF">2018-11-02T03:24:19Z</dcterms:created>
  <dcterms:modified xsi:type="dcterms:W3CDTF">2018-11-06T09:08:12Z</dcterms:modified>
</cp:coreProperties>
</file>