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1D11D-4CB5-40A3-9799-A2D86C27F382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31EAD-74D3-45FD-AC74-570B49AB4E9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7301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F8F4FC-9753-4429-9CF9-AF6BAD201315}" type="slidenum">
              <a:rPr lang="th-TH" smtClean="0"/>
              <a:pPr>
                <a:defRPr/>
              </a:pPr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7771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025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398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934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767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615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642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894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650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915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169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150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2E47-4960-4FC6-8D43-EC4A8130E7BD}" type="datetimeFigureOut">
              <a:rPr lang="th-TH" smtClean="0"/>
              <a:t>22/05/62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66613-DB5E-4E32-B5EB-0A06737043A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537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971800" y="457201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 </a:t>
            </a:r>
            <a:endParaRPr lang="th-TH">
              <a:solidFill>
                <a:schemeClr val="bg1"/>
              </a:solidFill>
            </a:endParaRP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581400" y="226493"/>
            <a:ext cx="525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 dirty="0"/>
              <a:t>ฝึกปฏิบัติการให้คำปรึกษาก่อนเจาะเลือด 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2781300" y="1549457"/>
            <a:ext cx="716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Angsana New" panose="02020603050405020304" pitchFamily="18" charset="-34"/>
              </a:rPr>
              <a:t> </a:t>
            </a:r>
            <a:endParaRPr lang="th-TH" sz="2400" dirty="0">
              <a:latin typeface="Angsana New" panose="02020603050405020304" pitchFamily="18" charset="-34"/>
            </a:endParaRP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1873827" y="856959"/>
            <a:ext cx="8382000" cy="138499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Angsana New" panose="02020603050405020304" pitchFamily="18" charset="-34"/>
              </a:rPr>
              <a:t>Situation 1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 err="1">
                <a:latin typeface="Angsana New" panose="02020603050405020304" pitchFamily="18" charset="-34"/>
              </a:rPr>
              <a:t>ทอม</a:t>
            </a:r>
            <a:r>
              <a:rPr lang="th-TH" dirty="0">
                <a:latin typeface="Angsana New" panose="02020603050405020304" pitchFamily="18" charset="-34"/>
              </a:rPr>
              <a:t> มีพฤติกรรมทางเพศแบบ </a:t>
            </a:r>
            <a:r>
              <a:rPr lang="en-US" dirty="0">
                <a:latin typeface="Angsana New" panose="02020603050405020304" pitchFamily="18" charset="-34"/>
              </a:rPr>
              <a:t> bisexual </a:t>
            </a:r>
            <a:r>
              <a:rPr lang="th-TH" dirty="0">
                <a:latin typeface="Angsana New" panose="02020603050405020304" pitchFamily="18" charset="-34"/>
              </a:rPr>
              <a:t>มีภรรยาครอบครัว มีลูก </a:t>
            </a:r>
            <a:r>
              <a:rPr lang="en-US" dirty="0">
                <a:latin typeface="Angsana New" panose="02020603050405020304" pitchFamily="18" charset="-34"/>
              </a:rPr>
              <a:t>1</a:t>
            </a:r>
            <a:r>
              <a:rPr lang="th-TH" dirty="0">
                <a:latin typeface="Angsana New" panose="02020603050405020304" pitchFamily="18" charset="-34"/>
              </a:rPr>
              <a:t>คน 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</a:rPr>
              <a:t>ในขณะเดียวกันก็มีกิ๊กเป็นผู้ชาย มาขอเจาะเลือด หาเชื้อ</a:t>
            </a:r>
            <a:r>
              <a:rPr lang="th-TH" dirty="0" err="1">
                <a:latin typeface="Angsana New" panose="02020603050405020304" pitchFamily="18" charset="-34"/>
              </a:rPr>
              <a:t>เอช</a:t>
            </a:r>
            <a:r>
              <a:rPr lang="th-TH" dirty="0">
                <a:latin typeface="Angsana New" panose="02020603050405020304" pitchFamily="18" charset="-34"/>
              </a:rPr>
              <a:t>ไอวี  คุณเป็น พยาบาลให้คำปรึกษาจะ</a:t>
            </a:r>
            <a:r>
              <a:rPr lang="th-TH" b="1" dirty="0"/>
              <a:t>ให้คำปรึกษาก่อนเจาะเลือด </a:t>
            </a:r>
            <a:r>
              <a:rPr lang="th-TH" dirty="0">
                <a:latin typeface="Angsana New" panose="02020603050405020304" pitchFamily="18" charset="-34"/>
              </a:rPr>
              <a:t>อย่างไร</a:t>
            </a:r>
            <a:r>
              <a:rPr lang="en-US" dirty="0">
                <a:latin typeface="Angsana New" panose="02020603050405020304" pitchFamily="18" charset="-34"/>
              </a:rPr>
              <a:t>? </a:t>
            </a:r>
            <a:endParaRPr lang="th-TH" dirty="0">
              <a:latin typeface="Angsana New" panose="02020603050405020304" pitchFamily="18" charset="-34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773382" y="2760619"/>
            <a:ext cx="8382000" cy="1384995"/>
          </a:xfrm>
          <a:prstGeom prst="rect">
            <a:avLst/>
          </a:prstGeom>
          <a:solidFill>
            <a:srgbClr val="FFDA65"/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Angsana New" panose="02020603050405020304" pitchFamily="18" charset="-34"/>
              </a:rPr>
              <a:t>Situation 2 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</a:rPr>
              <a:t>สมชาย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</a:rPr>
              <a:t>ชายไทยแท้อายุ  </a:t>
            </a:r>
            <a:r>
              <a:rPr lang="en-US" dirty="0">
                <a:latin typeface="Angsana New" panose="02020603050405020304" pitchFamily="18" charset="-34"/>
              </a:rPr>
              <a:t>54 </a:t>
            </a:r>
            <a:r>
              <a:rPr lang="th-TH" dirty="0">
                <a:latin typeface="Angsana New" panose="02020603050405020304" pitchFamily="18" charset="-34"/>
              </a:rPr>
              <a:t>ปี  มีภรรยา ภรรยากำลังตั้งครรภ์ลูกคนที่</a:t>
            </a:r>
            <a:r>
              <a:rPr lang="en-US" dirty="0">
                <a:latin typeface="Angsana New" panose="02020603050405020304" pitchFamily="18" charset="-34"/>
              </a:rPr>
              <a:t>2 </a:t>
            </a:r>
            <a:r>
              <a:rPr lang="th-TH" dirty="0">
                <a:latin typeface="Angsana New" panose="02020603050405020304" pitchFamily="18" charset="-34"/>
              </a:rPr>
              <a:t>มีความเสี่ยงเมื่อ </a:t>
            </a:r>
            <a:r>
              <a:rPr lang="en-US" dirty="0">
                <a:latin typeface="Angsana New" panose="02020603050405020304" pitchFamily="18" charset="-34"/>
              </a:rPr>
              <a:t> 3 </a:t>
            </a:r>
            <a:r>
              <a:rPr lang="th-TH" dirty="0">
                <a:latin typeface="Angsana New" panose="02020603050405020304" pitchFamily="18" charset="-34"/>
              </a:rPr>
              <a:t>เดือน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</a:rPr>
              <a:t>ปีที่ผ่านมามี ผื่นขึ้นตามมือ แขน จึงมาขอเจาะเลือดเมื่อต้นเดือนพฤษภาคม </a:t>
            </a:r>
            <a:r>
              <a:rPr lang="en-US" dirty="0">
                <a:latin typeface="Angsana New" panose="02020603050405020304" pitchFamily="18" charset="-34"/>
              </a:rPr>
              <a:t>62 </a:t>
            </a:r>
            <a:r>
              <a:rPr lang="th-TH" dirty="0">
                <a:latin typeface="Angsana New" panose="02020603050405020304" pitchFamily="18" charset="-34"/>
              </a:rPr>
              <a:t>คุณ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</a:rPr>
              <a:t>จะ</a:t>
            </a:r>
            <a:r>
              <a:rPr lang="th-TH" b="1" dirty="0"/>
              <a:t>ให้คำปรึกษาก่อนเจาะเลือด </a:t>
            </a:r>
            <a:r>
              <a:rPr lang="th-TH" dirty="0">
                <a:latin typeface="Angsana New" panose="02020603050405020304" pitchFamily="18" charset="-34"/>
              </a:rPr>
              <a:t>อย่างไร</a:t>
            </a:r>
            <a:r>
              <a:rPr lang="en-US" dirty="0">
                <a:latin typeface="Angsana New" panose="02020603050405020304" pitchFamily="18" charset="-34"/>
              </a:rPr>
              <a:t>? </a:t>
            </a:r>
            <a:r>
              <a:rPr lang="th-TH" dirty="0">
                <a:latin typeface="Angsana New" panose="02020603050405020304" pitchFamily="18" charset="-34"/>
              </a:rPr>
              <a:t>  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1905000" y="4495801"/>
            <a:ext cx="8458200" cy="203132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Angsana New" panose="02020603050405020304" pitchFamily="18" charset="-34"/>
              </a:rPr>
              <a:t>Situation 3 </a:t>
            </a:r>
            <a:r>
              <a:rPr lang="th-TH" b="1" dirty="0">
                <a:latin typeface="Angsana New" panose="02020603050405020304" pitchFamily="18" charset="-34"/>
              </a:rPr>
              <a:t>น้อง</a:t>
            </a:r>
            <a:r>
              <a:rPr lang="th-TH" b="1" dirty="0" err="1">
                <a:latin typeface="Angsana New" panose="02020603050405020304" pitchFamily="18" charset="-34"/>
              </a:rPr>
              <a:t>บีบี๋</a:t>
            </a:r>
            <a:r>
              <a:rPr lang="th-TH" b="1" dirty="0">
                <a:latin typeface="Angsana New" panose="02020603050405020304" pitchFamily="18" charset="-34"/>
              </a:rPr>
              <a:t> สาวประเภทสอง คบผู้ชายหลายคนในเวลาเดียวกัน และมีเพศสัมพันธ์แบบ </a:t>
            </a:r>
            <a:r>
              <a:rPr lang="en-US" b="1" dirty="0">
                <a:latin typeface="Angsana New" panose="02020603050405020304" pitchFamily="18" charset="-34"/>
              </a:rPr>
              <a:t>unsafe sex </a:t>
            </a:r>
            <a:r>
              <a:rPr lang="th-TH" b="1" dirty="0">
                <a:latin typeface="Angsana New" panose="02020603050405020304" pitchFamily="18" charset="-34"/>
              </a:rPr>
              <a:t>มาเจาะเลือดหาเชื้อ</a:t>
            </a:r>
            <a:r>
              <a:rPr lang="th-TH" b="1" dirty="0" err="1">
                <a:latin typeface="Angsana New" panose="02020603050405020304" pitchFamily="18" charset="-34"/>
              </a:rPr>
              <a:t>เอช</a:t>
            </a:r>
            <a:r>
              <a:rPr lang="th-TH" b="1" dirty="0">
                <a:latin typeface="Angsana New" panose="02020603050405020304" pitchFamily="18" charset="-34"/>
              </a:rPr>
              <a:t>ไอวีและซิฟิลิส  คุณจะให้คำปรึกษาก่อนเจาะเลือดอย่างไร</a:t>
            </a:r>
            <a:r>
              <a:rPr lang="en-US" b="1" dirty="0">
                <a:latin typeface="Angsana New" panose="02020603050405020304" pitchFamily="18" charset="-34"/>
              </a:rPr>
              <a:t>? </a:t>
            </a:r>
            <a:endParaRPr lang="th-TH" dirty="0">
              <a:latin typeface="Angsana New" panose="02020603050405020304" pitchFamily="18" charset="-34"/>
            </a:endParaRPr>
          </a:p>
          <a:p>
            <a:pPr>
              <a:spcBef>
                <a:spcPct val="50000"/>
              </a:spcBef>
            </a:pPr>
            <a:endParaRPr lang="th-TH" dirty="0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822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971800" y="457201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 </a:t>
            </a:r>
            <a:endParaRPr lang="th-TH">
              <a:solidFill>
                <a:schemeClr val="bg1"/>
              </a:solidFill>
            </a:endParaRP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581400" y="529244"/>
            <a:ext cx="5257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 dirty="0"/>
              <a:t>ฝึกปฏิบัติการให้คำปรึกษาเพื่อแจ้งผลเลือด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2781300" y="1549457"/>
            <a:ext cx="716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Angsana New" panose="02020603050405020304" pitchFamily="18" charset="-34"/>
              </a:rPr>
              <a:t> </a:t>
            </a:r>
            <a:endParaRPr lang="th-TH" sz="2400" dirty="0">
              <a:latin typeface="Angsana New" panose="02020603050405020304" pitchFamily="18" charset="-34"/>
            </a:endParaRP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1828800" y="976313"/>
            <a:ext cx="8382000" cy="1815882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 dirty="0">
                <a:latin typeface="Angsana New" panose="02020603050405020304" pitchFamily="18" charset="-34"/>
              </a:rPr>
              <a:t>Situation 1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 err="1">
                <a:latin typeface="Angsana New" panose="02020603050405020304" pitchFamily="18" charset="-34"/>
              </a:rPr>
              <a:t>ทอม</a:t>
            </a:r>
            <a:r>
              <a:rPr lang="th-TH" dirty="0">
                <a:latin typeface="Angsana New" panose="02020603050405020304" pitchFamily="18" charset="-34"/>
              </a:rPr>
              <a:t> มีพฤติกรรมทางเพศแบบ </a:t>
            </a:r>
            <a:r>
              <a:rPr lang="en-US" dirty="0">
                <a:latin typeface="Angsana New" panose="02020603050405020304" pitchFamily="18" charset="-34"/>
              </a:rPr>
              <a:t> bisexual </a:t>
            </a:r>
            <a:r>
              <a:rPr lang="th-TH" dirty="0">
                <a:latin typeface="Angsana New" panose="02020603050405020304" pitchFamily="18" charset="-34"/>
              </a:rPr>
              <a:t>มาเจาะเลือด ผลพบว่าผลเลือด </a:t>
            </a:r>
            <a:r>
              <a:rPr lang="th-TH" dirty="0" err="1">
                <a:latin typeface="Angsana New" panose="02020603050405020304" pitchFamily="18" charset="-34"/>
              </a:rPr>
              <a:t>เอช</a:t>
            </a:r>
            <a:r>
              <a:rPr lang="th-TH" dirty="0">
                <a:latin typeface="Angsana New" panose="02020603050405020304" pitchFamily="18" charset="-34"/>
              </a:rPr>
              <a:t>ไอวี บวก มีภรรยาครอบครัว มีลูก </a:t>
            </a:r>
            <a:r>
              <a:rPr lang="en-US" dirty="0">
                <a:latin typeface="Angsana New" panose="02020603050405020304" pitchFamily="18" charset="-34"/>
              </a:rPr>
              <a:t>1</a:t>
            </a:r>
            <a:r>
              <a:rPr lang="th-TH" dirty="0">
                <a:latin typeface="Angsana New" panose="02020603050405020304" pitchFamily="18" charset="-34"/>
              </a:rPr>
              <a:t>คน 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</a:rPr>
              <a:t>ในขณะเดียวกันก็มีกิ๊กเป็นผู้ชาย 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</a:rPr>
              <a:t>ถ้าคุณเป็น พยาบาลให้คำปรึกษาจะแจ้งผลเลือดเขาอย่างไร</a:t>
            </a:r>
            <a:r>
              <a:rPr lang="en-US" dirty="0">
                <a:latin typeface="Angsana New" panose="02020603050405020304" pitchFamily="18" charset="-34"/>
              </a:rPr>
              <a:t>? </a:t>
            </a:r>
            <a:r>
              <a:rPr lang="th-TH" dirty="0">
                <a:latin typeface="Angsana New" panose="02020603050405020304" pitchFamily="18" charset="-34"/>
              </a:rPr>
              <a:t>และจะกระตุ้นให้เขาบอกบอกผลเลือดกับภรรยาและกิ๊กอย่างไร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866900" y="2978020"/>
            <a:ext cx="8382000" cy="1815882"/>
          </a:xfrm>
          <a:prstGeom prst="rect">
            <a:avLst/>
          </a:prstGeom>
          <a:solidFill>
            <a:srgbClr val="FAA4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Angsana New" panose="02020603050405020304" pitchFamily="18" charset="-34"/>
              </a:rPr>
              <a:t>Situation 2 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</a:rPr>
              <a:t>สมชาย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</a:rPr>
              <a:t>ชายไทยแท้อายุ  </a:t>
            </a:r>
            <a:r>
              <a:rPr lang="en-US" dirty="0">
                <a:latin typeface="Angsana New" panose="02020603050405020304" pitchFamily="18" charset="-34"/>
              </a:rPr>
              <a:t>54 </a:t>
            </a:r>
            <a:r>
              <a:rPr lang="th-TH" dirty="0">
                <a:latin typeface="Angsana New" panose="02020603050405020304" pitchFamily="18" charset="-34"/>
              </a:rPr>
              <a:t>ปี มีภรรยา ภรรยากำลังตั้งครรภ์ลูกคนที่</a:t>
            </a:r>
            <a:r>
              <a:rPr lang="en-US" dirty="0">
                <a:latin typeface="Angsana New" panose="02020603050405020304" pitchFamily="18" charset="-34"/>
              </a:rPr>
              <a:t>2 </a:t>
            </a:r>
            <a:r>
              <a:rPr lang="th-TH" dirty="0">
                <a:latin typeface="Angsana New" panose="02020603050405020304" pitchFamily="18" charset="-34"/>
              </a:rPr>
              <a:t>ความเสี่ยงเมื่อ </a:t>
            </a:r>
            <a:r>
              <a:rPr lang="en-US" dirty="0">
                <a:latin typeface="Angsana New" panose="02020603050405020304" pitchFamily="18" charset="-34"/>
              </a:rPr>
              <a:t> 3 </a:t>
            </a:r>
            <a:r>
              <a:rPr lang="th-TH" dirty="0">
                <a:latin typeface="Angsana New" panose="02020603050405020304" pitchFamily="18" charset="-34"/>
              </a:rPr>
              <a:t>เดือน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</a:rPr>
              <a:t>ปีที่ผ่านมามี ผื่นขึ้นตามมือ แขน จึงมาขอเจาะเลือดเมื่อต้นเดือนพฤษภาคม </a:t>
            </a:r>
            <a:r>
              <a:rPr lang="en-US" dirty="0">
                <a:latin typeface="Angsana New" panose="02020603050405020304" pitchFamily="18" charset="-34"/>
              </a:rPr>
              <a:t>62 </a:t>
            </a:r>
            <a:r>
              <a:rPr lang="th-TH" dirty="0">
                <a:latin typeface="Angsana New" panose="02020603050405020304" pitchFamily="18" charset="-34"/>
              </a:rPr>
              <a:t>ผลเลือด </a:t>
            </a:r>
            <a:r>
              <a:rPr lang="en-US" dirty="0" err="1">
                <a:latin typeface="Angsana New" panose="02020603050405020304" pitchFamily="18" charset="-34"/>
              </a:rPr>
              <a:t>antiHIV</a:t>
            </a:r>
            <a:r>
              <a:rPr lang="en-US" dirty="0">
                <a:latin typeface="Angsana New" panose="02020603050405020304" pitchFamily="18" charset="-34"/>
              </a:rPr>
              <a:t> negative </a:t>
            </a:r>
            <a:r>
              <a:rPr lang="th-TH" dirty="0">
                <a:latin typeface="Angsana New" panose="02020603050405020304" pitchFamily="18" charset="-34"/>
              </a:rPr>
              <a:t>ผล </a:t>
            </a:r>
            <a:r>
              <a:rPr lang="en-US" dirty="0">
                <a:latin typeface="Angsana New" panose="02020603050405020304" pitchFamily="18" charset="-34"/>
              </a:rPr>
              <a:t>VDRL reactive </a:t>
            </a:r>
            <a:r>
              <a:rPr lang="th-TH" dirty="0">
                <a:latin typeface="Angsana New" panose="02020603050405020304" pitchFamily="18" charset="-34"/>
              </a:rPr>
              <a:t>คุณจะแจ้งผลเลือดอย่างไร  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1981200" y="5486401"/>
            <a:ext cx="8610600" cy="20313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Angsana New" panose="02020603050405020304" pitchFamily="18" charset="-34"/>
              </a:rPr>
              <a:t>Situation 3 </a:t>
            </a:r>
            <a:r>
              <a:rPr lang="th-TH" b="1" dirty="0">
                <a:latin typeface="Angsana New" panose="02020603050405020304" pitchFamily="18" charset="-34"/>
              </a:rPr>
              <a:t>น้อง</a:t>
            </a:r>
            <a:r>
              <a:rPr lang="th-TH" b="1" dirty="0" err="1">
                <a:latin typeface="Angsana New" panose="02020603050405020304" pitchFamily="18" charset="-34"/>
              </a:rPr>
              <a:t>บีบี๋</a:t>
            </a:r>
            <a:r>
              <a:rPr lang="th-TH" b="1" dirty="0">
                <a:latin typeface="Angsana New" panose="02020603050405020304" pitchFamily="18" charset="-34"/>
              </a:rPr>
              <a:t> สาวประเภทสอง คบผู้ชายหลายคนในเวลาเดียวกัน และมีเพศสัมพันธ์แบบ </a:t>
            </a:r>
            <a:r>
              <a:rPr lang="en-US" b="1" dirty="0">
                <a:latin typeface="Angsana New" panose="02020603050405020304" pitchFamily="18" charset="-34"/>
              </a:rPr>
              <a:t>unsafe sex </a:t>
            </a:r>
            <a:r>
              <a:rPr lang="th-TH" b="1" dirty="0">
                <a:latin typeface="Angsana New" panose="02020603050405020304" pitchFamily="18" charset="-34"/>
              </a:rPr>
              <a:t>มาเจาะเลือดหาเชื้อ</a:t>
            </a:r>
            <a:r>
              <a:rPr lang="th-TH" b="1" dirty="0" err="1">
                <a:latin typeface="Angsana New" panose="02020603050405020304" pitchFamily="18" charset="-34"/>
              </a:rPr>
              <a:t>เอช</a:t>
            </a:r>
            <a:r>
              <a:rPr lang="th-TH" b="1" dirty="0">
                <a:latin typeface="Angsana New" panose="02020603050405020304" pitchFamily="18" charset="-34"/>
              </a:rPr>
              <a:t>ไอวีและซิฟิลิส ผลเลือดพบว่า </a:t>
            </a:r>
            <a:r>
              <a:rPr lang="en-US" b="1" dirty="0">
                <a:latin typeface="Angsana New" panose="02020603050405020304" pitchFamily="18" charset="-34"/>
              </a:rPr>
              <a:t>positive </a:t>
            </a:r>
            <a:r>
              <a:rPr lang="th-TH" b="1" dirty="0">
                <a:latin typeface="Angsana New" panose="02020603050405020304" pitchFamily="18" charset="-34"/>
              </a:rPr>
              <a:t>ทั้ง</a:t>
            </a:r>
            <a:r>
              <a:rPr lang="th-TH" b="1" dirty="0" err="1">
                <a:latin typeface="Angsana New" panose="02020603050405020304" pitchFamily="18" charset="-34"/>
              </a:rPr>
              <a:t>เอช</a:t>
            </a:r>
            <a:r>
              <a:rPr lang="th-TH" b="1" dirty="0">
                <a:latin typeface="Angsana New" panose="02020603050405020304" pitchFamily="18" charset="-34"/>
              </a:rPr>
              <a:t>ไอวีและซิฟิลิส คุณจะแจ้งผลน้อง</a:t>
            </a:r>
            <a:r>
              <a:rPr lang="th-TH" b="1" dirty="0" err="1">
                <a:latin typeface="Angsana New" panose="02020603050405020304" pitchFamily="18" charset="-34"/>
              </a:rPr>
              <a:t>บีบี๋</a:t>
            </a:r>
            <a:r>
              <a:rPr lang="th-TH" b="1" dirty="0">
                <a:latin typeface="Angsana New" panose="02020603050405020304" pitchFamily="18" charset="-34"/>
              </a:rPr>
              <a:t>อย่างไร</a:t>
            </a:r>
            <a:r>
              <a:rPr lang="en-US" b="1" dirty="0">
                <a:latin typeface="Angsana New" panose="02020603050405020304" pitchFamily="18" charset="-34"/>
              </a:rPr>
              <a:t>? </a:t>
            </a:r>
            <a:endParaRPr lang="th-TH" dirty="0">
              <a:latin typeface="Angsana New" panose="02020603050405020304" pitchFamily="18" charset="-34"/>
            </a:endParaRPr>
          </a:p>
          <a:p>
            <a:pPr>
              <a:spcBef>
                <a:spcPct val="50000"/>
              </a:spcBef>
            </a:pPr>
            <a:endParaRPr lang="th-TH" dirty="0">
              <a:latin typeface="Angsana New" panose="02020603050405020304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4461165"/>
            <a:ext cx="7239000" cy="954107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anose="02020603050405020304" pitchFamily="18" charset="-34"/>
              </a:rPr>
              <a:t> จาก สถานการณ์ที่ </a:t>
            </a:r>
            <a:r>
              <a:rPr lang="en-US" dirty="0">
                <a:latin typeface="Angsana New" panose="02020603050405020304" pitchFamily="18" charset="-34"/>
              </a:rPr>
              <a:t>2 </a:t>
            </a:r>
            <a:r>
              <a:rPr lang="th-TH" dirty="0">
                <a:latin typeface="Angsana New" panose="02020603050405020304" pitchFamily="18" charset="-34"/>
              </a:rPr>
              <a:t>ถ้าภรรยามาฝากครรภ์ เจาะเลือดแล้วผลเลือด </a:t>
            </a:r>
            <a:r>
              <a:rPr lang="th-TH" dirty="0" err="1">
                <a:latin typeface="Angsana New" panose="02020603050405020304" pitchFamily="18" charset="-34"/>
              </a:rPr>
              <a:t>เอช</a:t>
            </a:r>
            <a:r>
              <a:rPr lang="th-TH" dirty="0">
                <a:latin typeface="Angsana New" panose="02020603050405020304" pitchFamily="18" charset="-34"/>
              </a:rPr>
              <a:t>ไอวี </a:t>
            </a:r>
            <a:r>
              <a:rPr lang="en-US" dirty="0">
                <a:latin typeface="Angsana New" panose="02020603050405020304" pitchFamily="18" charset="-34"/>
              </a:rPr>
              <a:t>positive  </a:t>
            </a:r>
            <a:r>
              <a:rPr lang="th-TH" dirty="0">
                <a:latin typeface="Angsana New" panose="02020603050405020304" pitchFamily="18" charset="-34"/>
              </a:rPr>
              <a:t>คุณจะแจ้งผลอย่างไร?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382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777836" y="856959"/>
            <a:ext cx="716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h-TH" b="1">
                <a:solidFill>
                  <a:schemeClr val="bg1"/>
                </a:solidFill>
              </a:rPr>
              <a:t>  </a:t>
            </a:r>
            <a:endParaRPr lang="th-TH">
              <a:solidFill>
                <a:schemeClr val="bg1"/>
              </a:solidFill>
            </a:endParaRP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2667000" y="226493"/>
            <a:ext cx="7467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b="1" dirty="0"/>
              <a:t>ฝึกปฏิบัติการให้คำปรึกษาก่อนเจาะเลือดและหลังเจาะเลือดในเด็ก  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2781300" y="1549457"/>
            <a:ext cx="716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Angsana New" panose="02020603050405020304" pitchFamily="18" charset="-34"/>
              </a:rPr>
              <a:t> </a:t>
            </a:r>
            <a:endParaRPr lang="th-TH" sz="2400" dirty="0">
              <a:latin typeface="Angsana New" panose="02020603050405020304" pitchFamily="18" charset="-34"/>
            </a:endParaRP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1873827" y="856959"/>
            <a:ext cx="8382000" cy="138499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Angsana New" panose="02020603050405020304" pitchFamily="18" charset="-34"/>
              </a:rPr>
              <a:t>Situation 1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>
                <a:latin typeface="Angsana New" panose="02020603050405020304" pitchFamily="18" charset="-34"/>
              </a:rPr>
              <a:t>น้อง</a:t>
            </a:r>
            <a:r>
              <a:rPr lang="th-TH" dirty="0" err="1">
                <a:latin typeface="Angsana New" panose="02020603050405020304" pitchFamily="18" charset="-34"/>
              </a:rPr>
              <a:t>เนเน่</a:t>
            </a:r>
            <a:r>
              <a:rPr lang="th-TH" dirty="0">
                <a:latin typeface="Angsana New" panose="02020603050405020304" pitchFamily="18" charset="-34"/>
              </a:rPr>
              <a:t> ติดเชื้อ</a:t>
            </a:r>
            <a:r>
              <a:rPr lang="th-TH" dirty="0" err="1">
                <a:latin typeface="Angsana New" panose="02020603050405020304" pitchFamily="18" charset="-34"/>
              </a:rPr>
              <a:t>เอช</a:t>
            </a:r>
            <a:r>
              <a:rPr lang="th-TH" dirty="0">
                <a:latin typeface="Angsana New" panose="02020603050405020304" pitchFamily="18" charset="-34"/>
              </a:rPr>
              <a:t>ไอวีจากแม่ และกินยาต้าน</a:t>
            </a:r>
            <a:r>
              <a:rPr lang="th-TH" dirty="0" err="1">
                <a:latin typeface="Angsana New" panose="02020603050405020304" pitchFamily="18" charset="-34"/>
              </a:rPr>
              <a:t>ไวรัส</a:t>
            </a:r>
            <a:r>
              <a:rPr lang="th-TH" dirty="0">
                <a:latin typeface="Angsana New" panose="02020603050405020304" pitchFamily="18" charset="-34"/>
              </a:rPr>
              <a:t>มาตั้งแต่เกิด ญาติยังไม่ได้บอกผลเลือด พอน้องอายุเข้าสู่วัยรุ่น </a:t>
            </a:r>
            <a:r>
              <a:rPr lang="en-US" dirty="0">
                <a:latin typeface="Angsana New" panose="02020603050405020304" pitchFamily="18" charset="-34"/>
              </a:rPr>
              <a:t>12</a:t>
            </a:r>
            <a:r>
              <a:rPr lang="th-TH" dirty="0">
                <a:latin typeface="Angsana New" panose="02020603050405020304" pitchFamily="18" charset="-34"/>
              </a:rPr>
              <a:t>ปี ญาติพร้องจะให้แจ้งผลเลือดกับเด็ก คุณจะแจ้งผลอย่างไร</a:t>
            </a:r>
            <a:r>
              <a:rPr lang="en-US" dirty="0">
                <a:latin typeface="Angsana New" panose="02020603050405020304" pitchFamily="18" charset="-34"/>
              </a:rPr>
              <a:t>?  </a:t>
            </a:r>
            <a:endParaRPr lang="th-TH" dirty="0">
              <a:latin typeface="Angsana New" panose="02020603050405020304" pitchFamily="18" charset="-34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901536" y="2241954"/>
            <a:ext cx="8382000" cy="224676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latin typeface="Angsana New" panose="02020603050405020304" pitchFamily="18" charset="-34"/>
              </a:rPr>
              <a:t>Situation 2 </a:t>
            </a:r>
            <a:r>
              <a:rPr lang="en-US" dirty="0">
                <a:latin typeface="Angsana New" panose="02020603050405020304" pitchFamily="18" charset="-34"/>
              </a:rPr>
              <a:t> </a:t>
            </a:r>
            <a:r>
              <a:rPr lang="th-TH" dirty="0" err="1">
                <a:latin typeface="Angsana New" panose="02020603050405020304" pitchFamily="18" charset="-34"/>
              </a:rPr>
              <a:t>น้องบิ๊ก</a:t>
            </a:r>
            <a:r>
              <a:rPr lang="th-TH" dirty="0">
                <a:latin typeface="Angsana New" panose="02020603050405020304" pitchFamily="18" charset="-34"/>
              </a:rPr>
              <a:t> พ่อและแม่เสียชีวิตหลายปีแล้วด้วยโรคเอดส์ ยายเลี้ยง</a:t>
            </a:r>
            <a:r>
              <a:rPr lang="th-TH" dirty="0" err="1">
                <a:latin typeface="Angsana New" panose="02020603050405020304" pitchFamily="18" charset="-34"/>
              </a:rPr>
              <a:t>น้องบิ๊ก</a:t>
            </a:r>
            <a:r>
              <a:rPr lang="th-TH" dirty="0">
                <a:latin typeface="Angsana New" panose="02020603050405020304" pitchFamily="18" charset="-34"/>
              </a:rPr>
              <a:t>มาตั้งแต่เด็กโดยทั่วน้องแข็งแรงมาตลอดไม่เคยเจ็บป่วยเรื้อรัง แต่น้ำหนักน้องเมื่อเทียบกับเพื่อนวัยเดียวกันน้อยกว่าเพื่อน ตัวเล็กกว่าเพื่อน เรียนความคิดความจำก็ช้ากว่าเพื่อน ตอนนี้น้องอายุ </a:t>
            </a:r>
            <a:r>
              <a:rPr lang="en-US" dirty="0">
                <a:latin typeface="Angsana New" panose="02020603050405020304" pitchFamily="18" charset="-34"/>
              </a:rPr>
              <a:t>14</a:t>
            </a:r>
            <a:r>
              <a:rPr lang="th-TH" dirty="0">
                <a:latin typeface="Angsana New" panose="02020603050405020304" pitchFamily="18" charset="-34"/>
              </a:rPr>
              <a:t>ปีแล้ว เมื่อต้นปี </a:t>
            </a:r>
            <a:r>
              <a:rPr lang="en-US" dirty="0">
                <a:latin typeface="Angsana New" panose="02020603050405020304" pitchFamily="18" charset="-34"/>
              </a:rPr>
              <a:t>62 </a:t>
            </a:r>
            <a:r>
              <a:rPr lang="th-TH" dirty="0">
                <a:latin typeface="Angsana New" panose="02020603050405020304" pitchFamily="18" charset="-34"/>
              </a:rPr>
              <a:t>มีวันหนึ่งน้องไส้ติ่งอักเสบเจาะเลือดหาเชื้อ</a:t>
            </a:r>
            <a:r>
              <a:rPr lang="th-TH" dirty="0" err="1">
                <a:latin typeface="Angsana New" panose="02020603050405020304" pitchFamily="18" charset="-34"/>
              </a:rPr>
              <a:t>เอช</a:t>
            </a:r>
            <a:r>
              <a:rPr lang="th-TH" dirty="0">
                <a:latin typeface="Angsana New" panose="02020603050405020304" pitchFamily="18" charset="-34"/>
              </a:rPr>
              <a:t>ไอวีก่อนผ่าตัดพบผล </a:t>
            </a:r>
            <a:r>
              <a:rPr lang="en-US" dirty="0">
                <a:latin typeface="Angsana New" panose="02020603050405020304" pitchFamily="18" charset="-34"/>
              </a:rPr>
              <a:t>positive </a:t>
            </a:r>
            <a:r>
              <a:rPr lang="th-TH" dirty="0">
                <a:latin typeface="Angsana New" panose="02020603050405020304" pitchFamily="18" charset="-34"/>
              </a:rPr>
              <a:t>คุณจะแจ้งผลเลือดอย่างไร</a:t>
            </a:r>
            <a:r>
              <a:rPr lang="en-US" dirty="0">
                <a:latin typeface="Angsana New" panose="02020603050405020304" pitchFamily="18" charset="-34"/>
              </a:rPr>
              <a:t>? </a:t>
            </a:r>
            <a:endParaRPr lang="th-TH" dirty="0">
              <a:latin typeface="Angsana New" panose="02020603050405020304" pitchFamily="18" charset="-34"/>
            </a:endParaRP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1863436" y="4488723"/>
            <a:ext cx="8458200" cy="3323987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Angsana New" panose="02020603050405020304" pitchFamily="18" charset="-34"/>
              </a:rPr>
              <a:t>Situation 3 </a:t>
            </a:r>
            <a:r>
              <a:rPr lang="th-TH" b="1" dirty="0" err="1">
                <a:latin typeface="Angsana New" panose="02020603050405020304" pitchFamily="18" charset="-34"/>
              </a:rPr>
              <a:t>บุ๋มบิ๋ม</a:t>
            </a:r>
            <a:r>
              <a:rPr lang="th-TH" b="1" dirty="0">
                <a:latin typeface="Angsana New" panose="02020603050405020304" pitchFamily="18" charset="-34"/>
              </a:rPr>
              <a:t> อายุ </a:t>
            </a:r>
            <a:r>
              <a:rPr lang="en-US" b="1" dirty="0">
                <a:latin typeface="Angsana New" panose="02020603050405020304" pitchFamily="18" charset="-34"/>
              </a:rPr>
              <a:t>16 </a:t>
            </a:r>
            <a:r>
              <a:rPr lang="th-TH" b="1" dirty="0">
                <a:latin typeface="Angsana New" panose="02020603050405020304" pitchFamily="18" charset="-34"/>
              </a:rPr>
              <a:t>ปี เรียน</a:t>
            </a:r>
            <a:r>
              <a:rPr lang="th-TH" b="1" dirty="0" err="1">
                <a:latin typeface="Angsana New" panose="02020603050405020304" pitchFamily="18" charset="-34"/>
              </a:rPr>
              <a:t>ชั้นม</a:t>
            </a:r>
            <a:r>
              <a:rPr lang="en-US" b="1" dirty="0">
                <a:latin typeface="Angsana New" panose="02020603050405020304" pitchFamily="18" charset="-34"/>
              </a:rPr>
              <a:t>.6 </a:t>
            </a:r>
            <a:r>
              <a:rPr lang="th-TH" b="1" dirty="0">
                <a:latin typeface="Angsana New" panose="02020603050405020304" pitchFamily="18" charset="-34"/>
              </a:rPr>
              <a:t>มีพฤติกรรมทางเพศแบบ ชายรักชาย เมื่อปลายปี </a:t>
            </a:r>
            <a:r>
              <a:rPr lang="en-US" b="1" dirty="0">
                <a:latin typeface="Angsana New" panose="02020603050405020304" pitchFamily="18" charset="-34"/>
              </a:rPr>
              <a:t>61 </a:t>
            </a:r>
            <a:r>
              <a:rPr lang="th-TH" b="1" dirty="0">
                <a:latin typeface="Angsana New" panose="02020603050405020304" pitchFamily="18" charset="-34"/>
              </a:rPr>
              <a:t>เคยไปออกค่ายแล้วมีเพศสัมพันธ์กับรุ่นพี่ (ชาย)  หลังจากนั้นไม่เคยมีความเสี่ยงอีกเลย อ่านข่าวประชาสัมพันธ์เห็นมีการเชิญขวนมาเจาะเลือดหาเชื้อ</a:t>
            </a:r>
            <a:r>
              <a:rPr lang="th-TH" b="1" dirty="0" err="1">
                <a:latin typeface="Angsana New" panose="02020603050405020304" pitchFamily="18" charset="-34"/>
              </a:rPr>
              <a:t>เอช</a:t>
            </a:r>
            <a:r>
              <a:rPr lang="th-TH" b="1" dirty="0">
                <a:latin typeface="Angsana New" panose="02020603050405020304" pitchFamily="18" charset="-34"/>
              </a:rPr>
              <a:t>ไอวีและโรคติดต่อทางเพศสัมพันธ์ จึงมาขอเจาะเลือดเมื่อต้น</a:t>
            </a:r>
            <a:r>
              <a:rPr lang="th-TH" b="1" dirty="0" err="1">
                <a:latin typeface="Angsana New" panose="02020603050405020304" pitchFamily="18" charset="-34"/>
              </a:rPr>
              <a:t>เดือนพค</a:t>
            </a:r>
            <a:r>
              <a:rPr lang="en-US" b="1" dirty="0">
                <a:latin typeface="Angsana New" panose="02020603050405020304" pitchFamily="18" charset="-34"/>
              </a:rPr>
              <a:t>.62 </a:t>
            </a:r>
            <a:r>
              <a:rPr lang="th-TH" b="1" dirty="0">
                <a:latin typeface="Angsana New" panose="02020603050405020304" pitchFamily="18" charset="-34"/>
              </a:rPr>
              <a:t>ผลพบ ซิฟิลิส </a:t>
            </a:r>
            <a:r>
              <a:rPr lang="en-US" b="1" dirty="0">
                <a:latin typeface="Angsana New" panose="02020603050405020304" pitchFamily="18" charset="-34"/>
              </a:rPr>
              <a:t>reactive 1:32 </a:t>
            </a:r>
            <a:r>
              <a:rPr lang="th-TH" b="1" dirty="0">
                <a:latin typeface="Angsana New" panose="02020603050405020304" pitchFamily="18" charset="-34"/>
              </a:rPr>
              <a:t>เชื้อ</a:t>
            </a:r>
            <a:r>
              <a:rPr lang="th-TH" b="1" dirty="0" err="1">
                <a:latin typeface="Angsana New" panose="02020603050405020304" pitchFamily="18" charset="-34"/>
              </a:rPr>
              <a:t>เอช</a:t>
            </a:r>
            <a:r>
              <a:rPr lang="th-TH" b="1" dirty="0">
                <a:latin typeface="Angsana New" panose="02020603050405020304" pitchFamily="18" charset="-34"/>
              </a:rPr>
              <a:t>ไอวี ผล </a:t>
            </a:r>
            <a:r>
              <a:rPr lang="en-US" b="1" dirty="0">
                <a:latin typeface="Angsana New" panose="02020603050405020304" pitchFamily="18" charset="-34"/>
              </a:rPr>
              <a:t>non reactive </a:t>
            </a:r>
            <a:r>
              <a:rPr lang="th-TH" b="1" dirty="0">
                <a:latin typeface="Angsana New" panose="02020603050405020304" pitchFamily="18" charset="-34"/>
              </a:rPr>
              <a:t>คุณจะแจ้งผลเลือดน้องอย่างไร</a:t>
            </a:r>
            <a:r>
              <a:rPr lang="en-US" b="1" dirty="0">
                <a:latin typeface="Angsana New" panose="02020603050405020304" pitchFamily="18" charset="-34"/>
              </a:rPr>
              <a:t>? </a:t>
            </a:r>
            <a:endParaRPr lang="th-TH" dirty="0">
              <a:latin typeface="Angsana New" panose="02020603050405020304" pitchFamily="18" charset="-34"/>
            </a:endParaRPr>
          </a:p>
          <a:p>
            <a:pPr>
              <a:spcBef>
                <a:spcPct val="50000"/>
              </a:spcBef>
            </a:pPr>
            <a:endParaRPr lang="th-TH" dirty="0">
              <a:latin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82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584</Words>
  <Application>Microsoft Office PowerPoint</Application>
  <PresentationFormat>Widescreen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</cp:revision>
  <dcterms:created xsi:type="dcterms:W3CDTF">2019-05-22T16:12:24Z</dcterms:created>
  <dcterms:modified xsi:type="dcterms:W3CDTF">2019-05-22T16:14:31Z</dcterms:modified>
</cp:coreProperties>
</file>