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9" r:id="rId4"/>
    <p:sldId id="260" r:id="rId5"/>
    <p:sldId id="261" r:id="rId6"/>
    <p:sldId id="258" r:id="rId7"/>
    <p:sldId id="274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70" r:id="rId30"/>
    <p:sldId id="269" r:id="rId31"/>
    <p:sldId id="271" r:id="rId32"/>
    <p:sldId id="272" r:id="rId33"/>
    <p:sldId id="273" r:id="rId34"/>
    <p:sldId id="290" r:id="rId35"/>
    <p:sldId id="291" r:id="rId36"/>
    <p:sldId id="292" r:id="rId37"/>
  </p:sldIdLst>
  <p:sldSz cx="9144000" cy="6858000" type="screen4x3"/>
  <p:notesSz cx="6735763" cy="98663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750AA-0AB6-43E1-B66A-51E59FE421A2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F0545-A7A7-46EE-A9D5-2E99CE78976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D7D66-D027-4908-80CD-32C6B6898000}" type="slidenum">
              <a:rPr lang="en-US"/>
              <a:pPr/>
              <a:t>8</a:t>
            </a:fld>
            <a:endParaRPr lang="th-TH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3950" cy="3700463"/>
          </a:xfrm>
          <a:ln/>
        </p:spPr>
      </p:sp>
      <p:sp>
        <p:nvSpPr>
          <p:cNvPr id="8" name="ตัวยึดบันทึกย่อ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สี่เหลี่ยมมุมมน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ชื่อเรื่อง ข้อความ และภาพตัดป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ภาพตัดป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สี่เหลี่ยมมุมมน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สี่เหลี่ยมมุมมน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สี่เหลี่ยมมุมมน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1E5B08-9B0A-4D9A-A781-B0C6E1E45F14}" type="datetimeFigureOut">
              <a:rPr lang="th-TH" smtClean="0"/>
              <a:pPr/>
              <a:t>04/06/62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853178-0401-4325-B101-3DF3E2DAA27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clipart.com/en/close-up?o=3977973&amp;memlevel=A&amp;a=a&amp;q=nurse&amp;k_mode=all&amp;s=73&amp;e=90&amp;show=&amp;c=&amp;cid=&amp;findincat=&amp;g=&amp;cc=&amp;page=5&amp;k_exc=&amp;pubid=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2976" y="3200400"/>
            <a:ext cx="6919938" cy="2871806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2060"/>
                </a:solidFill>
              </a:rPr>
              <a:t>รองศาสตราจารย์ ดร. มาริสา ไกรฤกษ์</a:t>
            </a:r>
          </a:p>
          <a:p>
            <a:r>
              <a:rPr lang="th-TH" sz="2800" dirty="0" smtClean="0">
                <a:solidFill>
                  <a:schemeClr val="tx1"/>
                </a:solidFill>
              </a:rPr>
              <a:t>คณะพยาบาลศาสตร์ มหาวิทยาลัยขอนแก่น</a:t>
            </a:r>
          </a:p>
          <a:p>
            <a:r>
              <a:rPr lang="th-TH" sz="2800" dirty="0" smtClean="0">
                <a:solidFill>
                  <a:schemeClr val="tx1"/>
                </a:solidFill>
              </a:rPr>
              <a:t>การอบรมเชิงปฏิบัติการการพัฒนาสมรรถนะการเป็นครูคลินิกพยาบาล</a:t>
            </a:r>
          </a:p>
          <a:p>
            <a:r>
              <a:rPr lang="th-TH" sz="2800" dirty="0" smtClean="0">
                <a:solidFill>
                  <a:schemeClr val="tx1"/>
                </a:solidFill>
              </a:rPr>
              <a:t>งานบริการพยาบาล โรงพยาบาลศรีนครินทร์</a:t>
            </a:r>
          </a:p>
          <a:p>
            <a:r>
              <a:rPr lang="th-TH" sz="2800" dirty="0" smtClean="0">
                <a:solidFill>
                  <a:schemeClr val="tx1"/>
                </a:solidFill>
              </a:rPr>
              <a:t>วันที่ ๔ มิถุนายน ๒๕๖๒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cs typeface="+mn-cs"/>
              </a:rPr>
              <a:t>สมรรถนะหลักผู้ประกอบวิชาชีพการพยาบาลและมาตรฐานคุณวุฒิการศึกษาระดับปริญญาตรี สาขาพยาบาลศาสตร์</a:t>
            </a:r>
            <a:endParaRPr lang="th-TH" sz="3600" b="1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h-TH" sz="3600" b="1" dirty="0">
                <a:latin typeface="AngsanaUPC" pitchFamily="18" charset="-34"/>
              </a:rPr>
              <a:t>   เพื่อเป็นกรอบมาตรฐานให้สถาบันอุดมศึกษาใช้เป็นแนวทางในการพัฒนาหรือปรับปรุงหลักสูตร การจัดการเรียนการสอน และพัฒนาคุณภาพการจัดการศึกษาให้สามารถผลิตบัณฑิตที่มีคุณภาพและเพื่อประโยชน์ต่อการรับรองมาตรฐานคุณวุฒิในระดับอุดมศึกษา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ahoma" pitchFamily="34" charset="0"/>
              </a:rPr>
              <a:t>วัตถุประสงค์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Autofit/>
          </a:bodyPr>
          <a:lstStyle/>
          <a:p>
            <a:pPr algn="thaiDist"/>
            <a:r>
              <a:rPr lang="th-TH" sz="3200" b="1" dirty="0" smtClean="0">
                <a:latin typeface="AngsanaUPC" pitchFamily="18" charset="-34"/>
              </a:rPr>
              <a:t>มุ่งเน้นที่มาตรฐานผลการเรียนรู้ของบัณฑิต (</a:t>
            </a:r>
            <a:r>
              <a:rPr lang="en-US" sz="3200" b="1" dirty="0" smtClean="0">
                <a:latin typeface="AngsanaUPC" pitchFamily="18" charset="-34"/>
              </a:rPr>
              <a:t>Learning Outcomes) </a:t>
            </a:r>
            <a:r>
              <a:rPr lang="th-TH" sz="3200" b="1" dirty="0" smtClean="0">
                <a:latin typeface="AngsanaUPC" pitchFamily="18" charset="-34"/>
              </a:rPr>
              <a:t>ซึ่งเป็น</a:t>
            </a:r>
            <a:r>
              <a:rPr lang="th-TH" sz="3200" b="1" dirty="0" smtClean="0">
                <a:latin typeface="AngsanaUPC" pitchFamily="18" charset="-34"/>
              </a:rPr>
              <a:t>มาตรฐานขั้น</a:t>
            </a:r>
            <a:r>
              <a:rPr lang="th-TH" sz="3200" b="1" dirty="0" smtClean="0">
                <a:latin typeface="AngsanaUPC" pitchFamily="18" charset="-34"/>
              </a:rPr>
              <a:t>ต่ำเชิงคุณภาพ เพื่อประกันคุณภาพบัณฑิตและสื่อสารให้หน่วยงานและผู้ที่เกี่ยวข้องได้เข้าใจและ มั่นใจถึงกระบวนการผลิตบัณฑิต โดยเริ่มที่ผลผลิตและผลลัพธ์ของการจัดการศึกษา คือ </a:t>
            </a:r>
            <a:r>
              <a:rPr lang="th-TH" sz="3200" b="1" dirty="0" err="1" smtClean="0">
                <a:latin typeface="AngsanaUPC" pitchFamily="18" charset="-34"/>
              </a:rPr>
              <a:t>กําหนด</a:t>
            </a:r>
            <a:r>
              <a:rPr lang="th-TH" sz="3200" b="1" dirty="0" smtClean="0">
                <a:latin typeface="AngsanaUPC" pitchFamily="18" charset="-34"/>
              </a:rPr>
              <a:t>มาตรฐานผลการเรียนรู้ของบัณฑิตที่คาดหวังไว้ก่อน หลังจากนั้นจึงพิจารณาถึงองค์ประกอบอื่นๆ ที่เกี่ยวข้องในกระบวนการจัดการเรียนการสอนที่จะส่งเสริมให้บัณฑิตบรรลุถึงมาตรฐานผลการ เรียนรู้นั้นอย่างสอดคล้องและส่งเสริมกันอย่างเป็นระบบ </a:t>
            </a:r>
            <a:endParaRPr lang="th-TH" sz="3200" b="1" dirty="0">
              <a:latin typeface="AngsanaUPC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r>
              <a:rPr lang="th-TH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สําคัญ</a:t>
            </a:r>
            <a:r>
              <a:rPr lang="th-TH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ของ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TQF</a:t>
            </a:r>
            <a:endParaRPr lang="th-TH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3200401"/>
            <a:ext cx="2286000" cy="845275"/>
            <a:chOff x="720" y="2016"/>
            <a:chExt cx="1440" cy="1764"/>
          </a:xfrm>
        </p:grpSpPr>
        <p:sp>
          <p:nvSpPr>
            <p:cNvPr id="3076" name="AutoShape 4"/>
            <p:cNvSpPr>
              <a:spLocks noChangeArrowheads="1"/>
            </p:cNvSpPr>
            <p:nvPr/>
          </p:nvSpPr>
          <p:spPr bwMode="grayWhite">
            <a:xfrm>
              <a:off x="720" y="2016"/>
              <a:ext cx="1440" cy="168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27451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1800">
                <a:latin typeface="Verdana" pitchFamily="34" charset="0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765" y="2046"/>
              <a:ext cx="1284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th-TH" sz="2400" b="1" dirty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ระดับคุณวุฒิ</a:t>
              </a:r>
            </a:p>
            <a:p>
              <a:pPr algn="ctr"/>
              <a:endParaRPr lang="en-US" sz="24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78" name="AutoShape 6"/>
          <p:cNvSpPr>
            <a:spLocks noChangeAspect="1" noChangeArrowheads="1" noTextEdit="1"/>
          </p:cNvSpPr>
          <p:nvPr/>
        </p:nvSpPr>
        <p:spPr bwMode="gray">
          <a:xfrm>
            <a:off x="3222625" y="3100388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3079" name="Freeform 7"/>
          <p:cNvSpPr>
            <a:spLocks/>
          </p:cNvSpPr>
          <p:nvPr/>
        </p:nvSpPr>
        <p:spPr bwMode="gray">
          <a:xfrm>
            <a:off x="3419475" y="29972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71775" y="908050"/>
            <a:ext cx="4032250" cy="2014538"/>
            <a:chOff x="1920" y="930"/>
            <a:chExt cx="1889" cy="1009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920" y="930"/>
              <a:ext cx="1889" cy="1009"/>
              <a:chOff x="1997" y="1314"/>
              <a:chExt cx="1889" cy="1009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3083" name="Oval 11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862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084" name="Oval 12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3085" name="Oval 13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h-TH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34902"/>
                      <a:invGamma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h-TH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shade val="79216"/>
                      <a:invGamma/>
                    </a:schemeClr>
                  </a:gs>
                  <a:gs pos="100000">
                    <a:schemeClr val="accent1">
                      <a:alpha val="4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h-TH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38000"/>
                    </a:schemeClr>
                  </a:gs>
                </a:gsLst>
                <a:lin ang="27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th-TH"/>
              </a:p>
            </p:txBody>
          </p:sp>
        </p:grp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2154" y="1082"/>
              <a:ext cx="1376" cy="5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th-TH" sz="20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กรอบมาตรฐานคุณวุฒิ</a:t>
              </a:r>
            </a:p>
            <a:p>
              <a:pPr algn="ctr"/>
              <a:r>
                <a:rPr lang="th-TH" sz="20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ระดับอุดมศึกษาแห่งชาติ</a:t>
              </a:r>
            </a:p>
            <a:p>
              <a:pPr algn="ctr"/>
              <a:r>
                <a:rPr lang="th-TH" sz="20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พ.ศ. </a:t>
              </a:r>
              <a:r>
                <a:rPr lang="en-US" sz="20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2552</a:t>
              </a:r>
              <a:endParaRPr lang="en-US" sz="12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562600" y="3200400"/>
            <a:ext cx="2754313" cy="804863"/>
            <a:chOff x="3504" y="2016"/>
            <a:chExt cx="1440" cy="1680"/>
          </a:xfrm>
        </p:grpSpPr>
        <p:sp>
          <p:nvSpPr>
            <p:cNvPr id="3091" name="AutoShape 19"/>
            <p:cNvSpPr>
              <a:spLocks noChangeArrowheads="1"/>
            </p:cNvSpPr>
            <p:nvPr/>
          </p:nvSpPr>
          <p:spPr bwMode="grayWhite">
            <a:xfrm>
              <a:off x="3504" y="2016"/>
              <a:ext cx="1440" cy="168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27451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8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3600" y="2129"/>
              <a:ext cx="1284" cy="1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th-TH" sz="20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มาตรฐานผลการเรียนรู้ </a:t>
              </a:r>
              <a:r>
                <a:rPr lang="en-US" sz="20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5 </a:t>
              </a:r>
              <a:r>
                <a:rPr lang="th-TH" sz="20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ด้าน</a:t>
              </a:r>
              <a:endParaRPr lang="en-US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93" name="Freeform 21"/>
          <p:cNvSpPr>
            <a:spLocks/>
          </p:cNvSpPr>
          <p:nvPr/>
        </p:nvSpPr>
        <p:spPr bwMode="gray">
          <a:xfrm flipH="1">
            <a:off x="4875213" y="31035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003800" y="4581525"/>
            <a:ext cx="2754313" cy="1731963"/>
            <a:chOff x="3504" y="2016"/>
            <a:chExt cx="1440" cy="1694"/>
          </a:xfrm>
        </p:grpSpPr>
        <p:sp>
          <p:nvSpPr>
            <p:cNvPr id="3096" name="AutoShape 24"/>
            <p:cNvSpPr>
              <a:spLocks noChangeArrowheads="1"/>
            </p:cNvSpPr>
            <p:nvPr/>
          </p:nvSpPr>
          <p:spPr bwMode="grayWhite">
            <a:xfrm>
              <a:off x="3504" y="2016"/>
              <a:ext cx="1440" cy="168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FF"/>
                </a:gs>
                <a:gs pos="100000">
                  <a:srgbClr val="99CCFF">
                    <a:gamma/>
                    <a:tint val="27451"/>
                    <a:invGamma/>
                  </a:srgbClr>
                </a:gs>
              </a:gsLst>
              <a:lin ang="5400000" scaled="1"/>
            </a:gradFill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8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3600" y="2129"/>
              <a:ext cx="1284" cy="1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th-TH" sz="20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ชื่อปริญญา จำนวนหน่วยกิต ระยะเวลาในการศึกษา การเทียบโอนผลการเรียนรู้</a:t>
              </a:r>
              <a:endParaRPr lang="en-US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98" name="Freeform 26"/>
          <p:cNvSpPr>
            <a:spLocks/>
          </p:cNvSpPr>
          <p:nvPr/>
        </p:nvSpPr>
        <p:spPr bwMode="gray">
          <a:xfrm rot="792772" flipH="1">
            <a:off x="4268788" y="3143250"/>
            <a:ext cx="936625" cy="258445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ahoma" pitchFamily="34" charset="0"/>
              </a:rPr>
              <a:t>ระดับคุณวุฒิ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ahoma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4213" y="1752600"/>
            <a:ext cx="8135937" cy="3886200"/>
            <a:chOff x="576" y="1104"/>
            <a:chExt cx="4704" cy="2448"/>
          </a:xfrm>
        </p:grpSpPr>
        <p:sp>
          <p:nvSpPr>
            <p:cNvPr id="9220" name="Freeform 4"/>
            <p:cNvSpPr>
              <a:spLocks/>
            </p:cNvSpPr>
            <p:nvPr/>
          </p:nvSpPr>
          <p:spPr bwMode="invGray">
            <a:xfrm>
              <a:off x="4889" y="1104"/>
              <a:ext cx="387" cy="618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563F">
                    <a:gamma/>
                    <a:shade val="46275"/>
                    <a:invGamma/>
                  </a:srgbClr>
                </a:gs>
                <a:gs pos="50000">
                  <a:srgbClr val="00563F"/>
                </a:gs>
                <a:gs pos="100000">
                  <a:srgbClr val="00563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invGray">
            <a:xfrm>
              <a:off x="3037" y="1104"/>
              <a:ext cx="2243" cy="395"/>
            </a:xfrm>
            <a:custGeom>
              <a:avLst/>
              <a:gdLst/>
              <a:ahLst/>
              <a:cxnLst>
                <a:cxn ang="0">
                  <a:pos x="1478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786" y="0"/>
                </a:cxn>
                <a:cxn ang="0">
                  <a:pos x="1478" y="284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gray">
            <a:xfrm>
              <a:off x="4500" y="1718"/>
              <a:ext cx="386" cy="614"/>
            </a:xfrm>
            <a:custGeom>
              <a:avLst/>
              <a:gdLst/>
              <a:ahLst/>
              <a:cxnLst>
                <a:cxn ang="0">
                  <a:pos x="308" y="120"/>
                </a:cxn>
                <a:cxn ang="0">
                  <a:pos x="0" y="442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0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4B1092">
                    <a:gamma/>
                    <a:shade val="46275"/>
                    <a:invGamma/>
                  </a:srgbClr>
                </a:gs>
                <a:gs pos="50000">
                  <a:srgbClr val="4B1092"/>
                </a:gs>
                <a:gs pos="100000">
                  <a:srgbClr val="4B1092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gray">
            <a:xfrm>
              <a:off x="2480" y="1718"/>
              <a:ext cx="2411" cy="394"/>
            </a:xfrm>
            <a:custGeom>
              <a:avLst/>
              <a:gdLst/>
              <a:ahLst/>
              <a:cxnLst>
                <a:cxn ang="0">
                  <a:pos x="161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1920" y="0"/>
                </a:cxn>
                <a:cxn ang="0">
                  <a:pos x="1612" y="284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gray">
            <a:xfrm>
              <a:off x="4110" y="2325"/>
              <a:ext cx="385" cy="618"/>
            </a:xfrm>
            <a:custGeom>
              <a:avLst/>
              <a:gdLst/>
              <a:ahLst/>
              <a:cxnLst>
                <a:cxn ang="0">
                  <a:pos x="306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6" y="0"/>
                </a:cxn>
                <a:cxn ang="0">
                  <a:pos x="306" y="122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330A">
                    <a:gamma/>
                    <a:shade val="46275"/>
                    <a:invGamma/>
                  </a:srgbClr>
                </a:gs>
                <a:gs pos="50000">
                  <a:srgbClr val="90330A"/>
                </a:gs>
                <a:gs pos="100000">
                  <a:srgbClr val="90330A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gray">
            <a:xfrm>
              <a:off x="3723" y="2934"/>
              <a:ext cx="387" cy="618"/>
            </a:xfrm>
            <a:custGeom>
              <a:avLst/>
              <a:gdLst/>
              <a:ahLst/>
              <a:cxnLst>
                <a:cxn ang="0">
                  <a:pos x="308" y="122"/>
                </a:cxn>
                <a:cxn ang="0">
                  <a:pos x="0" y="444"/>
                </a:cxn>
                <a:cxn ang="0">
                  <a:pos x="0" y="286"/>
                </a:cxn>
                <a:cxn ang="0">
                  <a:pos x="308" y="0"/>
                </a:cxn>
                <a:cxn ang="0">
                  <a:pos x="308" y="122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6B0E">
                    <a:gamma/>
                    <a:shade val="46275"/>
                    <a:invGamma/>
                  </a:srgbClr>
                </a:gs>
                <a:gs pos="50000">
                  <a:srgbClr val="906B0E"/>
                </a:gs>
                <a:gs pos="100000">
                  <a:srgbClr val="906B0E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gray">
            <a:xfrm>
              <a:off x="1372" y="2937"/>
              <a:ext cx="2738" cy="395"/>
            </a:xfrm>
            <a:custGeom>
              <a:avLst/>
              <a:gdLst/>
              <a:ahLst/>
              <a:cxnLst>
                <a:cxn ang="0">
                  <a:pos x="1872" y="284"/>
                </a:cxn>
                <a:cxn ang="0">
                  <a:pos x="0" y="284"/>
                </a:cxn>
                <a:cxn ang="0">
                  <a:pos x="446" y="0"/>
                </a:cxn>
                <a:cxn ang="0">
                  <a:pos x="2180" y="0"/>
                </a:cxn>
                <a:cxn ang="0">
                  <a:pos x="1872" y="284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invGray">
            <a:xfrm flipH="1">
              <a:off x="576" y="3548"/>
              <a:ext cx="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invGray">
            <a:xfrm flipH="1">
              <a:off x="576" y="2934"/>
              <a:ext cx="1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invGray">
            <a:xfrm flipH="1">
              <a:off x="576" y="2328"/>
              <a:ext cx="19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invGray">
            <a:xfrm flipH="1">
              <a:off x="576" y="1723"/>
              <a:ext cx="24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invGray">
            <a:xfrm flipH="1">
              <a:off x="576" y="1108"/>
              <a:ext cx="30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invGray">
            <a:xfrm>
              <a:off x="696" y="1104"/>
              <a:ext cx="0" cy="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invGray">
            <a:xfrm>
              <a:off x="696" y="1741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invGray">
            <a:xfrm>
              <a:off x="696" y="2337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invGray">
            <a:xfrm>
              <a:off x="696" y="2934"/>
              <a:ext cx="0" cy="5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invGray">
            <a:xfrm>
              <a:off x="1769" y="1223"/>
              <a:ext cx="1233" cy="1989"/>
            </a:xfrm>
            <a:custGeom>
              <a:avLst/>
              <a:gdLst/>
              <a:ahLst/>
              <a:cxnLst>
                <a:cxn ang="0">
                  <a:pos x="12" y="2464"/>
                </a:cxn>
                <a:cxn ang="0">
                  <a:pos x="56" y="2120"/>
                </a:cxn>
                <a:cxn ang="0">
                  <a:pos x="124" y="1808"/>
                </a:cxn>
                <a:cxn ang="0">
                  <a:pos x="212" y="1524"/>
                </a:cxn>
                <a:cxn ang="0">
                  <a:pos x="316" y="1270"/>
                </a:cxn>
                <a:cxn ang="0">
                  <a:pos x="430" y="1044"/>
                </a:cxn>
                <a:cxn ang="0">
                  <a:pos x="550" y="846"/>
                </a:cxn>
                <a:cxn ang="0">
                  <a:pos x="672" y="674"/>
                </a:cxn>
                <a:cxn ang="0">
                  <a:pos x="792" y="528"/>
                </a:cxn>
                <a:cxn ang="0">
                  <a:pos x="906" y="408"/>
                </a:cxn>
                <a:cxn ang="0">
                  <a:pos x="1010" y="310"/>
                </a:cxn>
                <a:cxn ang="0">
                  <a:pos x="1096" y="236"/>
                </a:cxn>
                <a:cxn ang="0">
                  <a:pos x="1164" y="184"/>
                </a:cxn>
                <a:cxn ang="0">
                  <a:pos x="1208" y="154"/>
                </a:cxn>
                <a:cxn ang="0">
                  <a:pos x="1224" y="144"/>
                </a:cxn>
                <a:cxn ang="0">
                  <a:pos x="1728" y="56"/>
                </a:cxn>
                <a:cxn ang="0">
                  <a:pos x="1568" y="328"/>
                </a:cxn>
                <a:cxn ang="0">
                  <a:pos x="1554" y="332"/>
                </a:cxn>
                <a:cxn ang="0">
                  <a:pos x="1514" y="346"/>
                </a:cxn>
                <a:cxn ang="0">
                  <a:pos x="1452" y="370"/>
                </a:cxn>
                <a:cxn ang="0">
                  <a:pos x="1370" y="410"/>
                </a:cxn>
                <a:cxn ang="0">
                  <a:pos x="1270" y="466"/>
                </a:cxn>
                <a:cxn ang="0">
                  <a:pos x="1158" y="540"/>
                </a:cxn>
                <a:cxn ang="0">
                  <a:pos x="1034" y="636"/>
                </a:cxn>
                <a:cxn ang="0">
                  <a:pos x="904" y="756"/>
                </a:cxn>
                <a:cxn ang="0">
                  <a:pos x="770" y="900"/>
                </a:cxn>
                <a:cxn ang="0">
                  <a:pos x="632" y="1076"/>
                </a:cxn>
                <a:cxn ang="0">
                  <a:pos x="498" y="1280"/>
                </a:cxn>
                <a:cxn ang="0">
                  <a:pos x="370" y="1518"/>
                </a:cxn>
                <a:cxn ang="0">
                  <a:pos x="248" y="1792"/>
                </a:cxn>
                <a:cxn ang="0">
                  <a:pos x="138" y="2104"/>
                </a:cxn>
                <a:cxn ang="0">
                  <a:pos x="42" y="2456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gray">
            <a:xfrm>
              <a:off x="3041" y="1499"/>
              <a:ext cx="1857" cy="222"/>
            </a:xfrm>
            <a:prstGeom prst="rect">
              <a:avLst/>
            </a:prstGeom>
            <a:gradFill rotWithShape="1">
              <a:gsLst>
                <a:gs pos="0">
                  <a:srgbClr val="00906A">
                    <a:gamma/>
                    <a:shade val="72549"/>
                    <a:invGamma/>
                  </a:srgbClr>
                </a:gs>
                <a:gs pos="50000">
                  <a:srgbClr val="00906A"/>
                </a:gs>
                <a:gs pos="100000">
                  <a:srgbClr val="00906A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6. </a:t>
              </a:r>
              <a:r>
                <a:rPr lang="th-TH" sz="28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ปริญญาเอก</a:t>
              </a:r>
              <a:endParaRPr lang="en-US" sz="2800" b="1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gray">
            <a:xfrm>
              <a:off x="2481" y="2112"/>
              <a:ext cx="2023" cy="218"/>
            </a:xfrm>
            <a:prstGeom prst="rect">
              <a:avLst/>
            </a:prstGeom>
            <a:gradFill rotWithShape="1">
              <a:gsLst>
                <a:gs pos="0">
                  <a:srgbClr val="8041FF">
                    <a:gamma/>
                    <a:shade val="72549"/>
                    <a:invGamma/>
                  </a:srgbClr>
                </a:gs>
                <a:gs pos="50000">
                  <a:srgbClr val="8041FF"/>
                </a:gs>
                <a:gs pos="100000">
                  <a:srgbClr val="8041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4 </a:t>
              </a:r>
              <a:r>
                <a:rPr lang="th-TH" sz="28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ปริญญาโท</a:t>
              </a:r>
              <a:endParaRPr lang="en-US" sz="2800" b="1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gray">
            <a:xfrm>
              <a:off x="1927" y="2325"/>
              <a:ext cx="2572" cy="398"/>
            </a:xfrm>
            <a:custGeom>
              <a:avLst/>
              <a:gdLst/>
              <a:ahLst/>
              <a:cxnLst>
                <a:cxn ang="0">
                  <a:pos x="1742" y="286"/>
                </a:cxn>
                <a:cxn ang="0">
                  <a:pos x="0" y="286"/>
                </a:cxn>
                <a:cxn ang="0">
                  <a:pos x="446" y="0"/>
                </a:cxn>
                <a:cxn ang="0">
                  <a:pos x="2048" y="0"/>
                </a:cxn>
                <a:cxn ang="0">
                  <a:pos x="1742" y="286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9240" name="Rectangle 24"/>
            <p:cNvSpPr>
              <a:spLocks noChangeArrowheads="1"/>
            </p:cNvSpPr>
            <p:nvPr/>
          </p:nvSpPr>
          <p:spPr bwMode="gray">
            <a:xfrm>
              <a:off x="1928" y="2723"/>
              <a:ext cx="2191" cy="217"/>
            </a:xfrm>
            <a:prstGeom prst="rect">
              <a:avLst/>
            </a:prstGeom>
            <a:gradFill rotWithShape="1">
              <a:gsLst>
                <a:gs pos="0">
                  <a:srgbClr val="DC7150">
                    <a:gamma/>
                    <a:shade val="72549"/>
                    <a:invGamma/>
                  </a:srgbClr>
                </a:gs>
                <a:gs pos="50000">
                  <a:srgbClr val="DC7150"/>
                </a:gs>
                <a:gs pos="100000">
                  <a:srgbClr val="DC715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2. </a:t>
              </a:r>
              <a:r>
                <a:rPr lang="th-TH" sz="28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ปริญญาตรี</a:t>
              </a:r>
              <a:endParaRPr lang="en-US" sz="2800" b="1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gray">
            <a:xfrm>
              <a:off x="1371" y="3333"/>
              <a:ext cx="2357" cy="217"/>
            </a:xfrm>
            <a:prstGeom prst="rect">
              <a:avLst/>
            </a:prstGeom>
            <a:gradFill rotWithShape="1">
              <a:gsLst>
                <a:gs pos="0">
                  <a:srgbClr val="D0A11C">
                    <a:gamma/>
                    <a:shade val="72549"/>
                    <a:invGamma/>
                  </a:srgbClr>
                </a:gs>
                <a:gs pos="50000">
                  <a:srgbClr val="D0A11C"/>
                </a:gs>
                <a:gs pos="100000">
                  <a:srgbClr val="D0A11C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1. </a:t>
              </a:r>
              <a:r>
                <a:rPr lang="th-TH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อนุปริญญา</a:t>
              </a:r>
              <a:endParaRPr lang="en-US" b="1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invGray">
            <a:xfrm>
              <a:off x="690" y="1341"/>
              <a:ext cx="1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invGray">
            <a:xfrm>
              <a:off x="690" y="1944"/>
              <a:ext cx="1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4" name="Text Box 28"/>
            <p:cNvSpPr txBox="1">
              <a:spLocks noChangeArrowheads="1"/>
            </p:cNvSpPr>
            <p:nvPr/>
          </p:nvSpPr>
          <p:spPr bwMode="invGray">
            <a:xfrm>
              <a:off x="690" y="2575"/>
              <a:ext cx="1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5" name="Text Box 29"/>
            <p:cNvSpPr txBox="1">
              <a:spLocks noChangeArrowheads="1"/>
            </p:cNvSpPr>
            <p:nvPr/>
          </p:nvSpPr>
          <p:spPr bwMode="invGray">
            <a:xfrm>
              <a:off x="690" y="3164"/>
              <a:ext cx="10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708400" y="3789363"/>
            <a:ext cx="36290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th-TH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ประกาศนียบัตรบัณฑิต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4284663" y="2830513"/>
            <a:ext cx="37068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5. </a:t>
            </a:r>
            <a:r>
              <a:rPr lang="th-TH" sz="20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ประกาศนียบัตรบัณฑิตขั้นสูง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</a:rPr>
              <a:t>มุ่งให้การผลิตบัณฑิตมีความสัมพันธ์สอดคล้องกับแผนพัฒนาการศึกษาระดับอุดมศึกษาของชาติ ปรัชญาของการอุดมศึกษา ปรัชญาของสถาบันอุดมศึกษา และมาตรฐานวิชาการและวิชาชีพที่เป็นสากล ให้การผลิตบัณฑิตระดับอุดมศึกษาอยู่บนฐานความเชื่อว่า</a:t>
            </a:r>
            <a:r>
              <a:rPr lang="th-TH" sz="3200" b="1" dirty="0" err="1" smtClean="0">
                <a:latin typeface="AngsanaUPC" pitchFamily="18" charset="-34"/>
              </a:rPr>
              <a:t>กําลังคน</a:t>
            </a:r>
            <a:r>
              <a:rPr lang="th-TH" sz="3200" b="1" dirty="0" smtClean="0">
                <a:latin typeface="AngsanaUPC" pitchFamily="18" charset="-34"/>
              </a:rPr>
              <a:t>ที่มีคุณภาพต้องเป็นบุคคลที่มี</a:t>
            </a:r>
            <a:r>
              <a:rPr lang="th-TH" sz="3200" b="1" dirty="0" err="1" smtClean="0">
                <a:latin typeface="AngsanaUPC" pitchFamily="18" charset="-34"/>
              </a:rPr>
              <a:t>จิตสํานึก</a:t>
            </a:r>
            <a:r>
              <a:rPr lang="th-TH" sz="3200" b="1" dirty="0" smtClean="0">
                <a:latin typeface="AngsanaUPC" pitchFamily="18" charset="-34"/>
              </a:rPr>
              <a:t> ของความเป็นพลเมืองดีที่สร้างสรรค์ประโยชน์ต่อสังคม และมีศักยภาพในการพึ่งพาตนเองบนฐาน ภูมิปัญญาไทย ภายใต้กรอบศีลธรรมจรรยาอันดีงาม เพื่อ</a:t>
            </a:r>
            <a:r>
              <a:rPr lang="th-TH" sz="3200" b="1" dirty="0" err="1" smtClean="0">
                <a:latin typeface="AngsanaUPC" pitchFamily="18" charset="-34"/>
              </a:rPr>
              <a:t>นําพา</a:t>
            </a:r>
            <a:r>
              <a:rPr lang="th-TH" sz="3200" b="1" dirty="0" smtClean="0">
                <a:latin typeface="AngsanaUPC" pitchFamily="18" charset="-34"/>
              </a:rPr>
              <a:t>ประเทศสู่การพัฒนาที่ยั่งยืนและทัดเทียม มาตรฐานสากล</a:t>
            </a:r>
            <a:endParaRPr lang="th-TH" sz="3200" b="1" dirty="0">
              <a:latin typeface="AngsanaUPC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ประกาศกระทรวงศึกษาธิการ เรื่อง เกณฑ์มาตรฐานหลักสูตรระดับปริญญาตรี พ.ศ. ๒๕๕๘</a:t>
            </a:r>
            <a:endParaRPr lang="th-TH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 idx="1"/>
          </p:nvPr>
        </p:nvSpPr>
        <p:spPr>
          <a:xfrm>
            <a:off x="914400" y="1571644"/>
            <a:ext cx="7772400" cy="457200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latin typeface="AngsanaUPC" pitchFamily="18" charset="-34"/>
              </a:rPr>
              <a:t>หลักสูตรปริญญาตรีทางวิชาการ ที่มุ่งผลิตบัณฑิตให้มีความรอบรู้ทั้ง ภาคทฤษฎี และภาคปฏิบัติ เน้นความรู้และทักษะด้านวิชาการ สามารถ</a:t>
            </a:r>
            <a:r>
              <a:rPr lang="th-TH" sz="3200" b="1" dirty="0" err="1" smtClean="0">
                <a:latin typeface="AngsanaUPC" pitchFamily="18" charset="-34"/>
              </a:rPr>
              <a:t>นํา</a:t>
            </a:r>
            <a:r>
              <a:rPr lang="th-TH" sz="3200" b="1" dirty="0" smtClean="0">
                <a:latin typeface="AngsanaUPC" pitchFamily="18" charset="-34"/>
              </a:rPr>
              <a:t>ความรู้ไปประยุกต์ใช้ในสถานการณ์จริงได้อย่างสร้างสรรค์ </a:t>
            </a:r>
          </a:p>
          <a:p>
            <a:r>
              <a:rPr lang="th-TH" sz="3200" b="1" dirty="0" smtClean="0">
                <a:latin typeface="AngsanaUPC" pitchFamily="18" charset="-34"/>
              </a:rPr>
              <a:t>หลักสูตรปริญญาตรี (๔ ปี) ให้มี</a:t>
            </a:r>
            <a:r>
              <a:rPr lang="th-TH" sz="3200" b="1" dirty="0" err="1" smtClean="0">
                <a:latin typeface="AngsanaUPC" pitchFamily="18" charset="-34"/>
              </a:rPr>
              <a:t>จํานวน</a:t>
            </a:r>
            <a:r>
              <a:rPr lang="th-TH" sz="3200" b="1" dirty="0" smtClean="0">
                <a:latin typeface="AngsanaUPC" pitchFamily="18" charset="-34"/>
              </a:rPr>
              <a:t>หน่วย</a:t>
            </a:r>
            <a:r>
              <a:rPr lang="th-TH" sz="3200" b="1" dirty="0" err="1" smtClean="0">
                <a:latin typeface="AngsanaUPC" pitchFamily="18" charset="-34"/>
              </a:rPr>
              <a:t>กิตรวม</a:t>
            </a:r>
            <a:r>
              <a:rPr lang="th-TH" sz="3200" b="1" dirty="0" smtClean="0">
                <a:latin typeface="AngsanaUPC" pitchFamily="18" charset="-34"/>
              </a:rPr>
              <a:t>ไม่น้อยกว่า ๑๒๐ หน่วย</a:t>
            </a:r>
            <a:r>
              <a:rPr lang="th-TH" sz="3200" b="1" dirty="0" err="1" smtClean="0">
                <a:latin typeface="AngsanaUPC" pitchFamily="18" charset="-34"/>
              </a:rPr>
              <a:t>กิต</a:t>
            </a:r>
            <a:r>
              <a:rPr lang="th-TH" sz="3200" b="1" dirty="0" smtClean="0">
                <a:latin typeface="AngsanaUPC" pitchFamily="18" charset="-34"/>
              </a:rPr>
              <a:t> ใช้เวลาศึกษาไม่เกิน ๘ ปีการศึกษา </a:t>
            </a:r>
            <a:r>
              <a:rPr lang="th-TH" sz="3200" b="1" dirty="0" err="1" smtClean="0">
                <a:latin typeface="AngsanaUPC" pitchFamily="18" charset="-34"/>
              </a:rPr>
              <a:t>สําหรับ</a:t>
            </a:r>
            <a:r>
              <a:rPr lang="th-TH" sz="3200" b="1" dirty="0" smtClean="0">
                <a:latin typeface="AngsanaUPC" pitchFamily="18" charset="-34"/>
              </a:rPr>
              <a:t>การลงทะเบียนเรียนเต็มเวลา และไม่เกิน ๑๒ ปีการศึกษา </a:t>
            </a:r>
            <a:r>
              <a:rPr lang="th-TH" sz="3200" b="1" dirty="0" err="1" smtClean="0">
                <a:latin typeface="AngsanaUPC" pitchFamily="18" charset="-34"/>
              </a:rPr>
              <a:t>สําหรับ</a:t>
            </a:r>
            <a:r>
              <a:rPr lang="th-TH" sz="3200" b="1" dirty="0" smtClean="0">
                <a:latin typeface="AngsanaUPC" pitchFamily="18" charset="-34"/>
              </a:rPr>
              <a:t>การลงทะเบียนเรียนไม่เต็มเวลา</a:t>
            </a:r>
            <a:endParaRPr lang="th-TH" sz="3200" b="1" dirty="0">
              <a:latin typeface="AngsanaUPC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ประกาศกระทรวงศึกษาธิการ เรื่อง เกณฑ์มาตรฐานหลักสูตรระดับปริญญาตรี พ.ศ. ๒๕๕๘</a:t>
            </a:r>
            <a:endParaRPr lang="th-TH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8313" y="1052513"/>
            <a:ext cx="8353425" cy="5111750"/>
            <a:chOff x="720" y="1104"/>
            <a:chExt cx="4464" cy="2415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gray">
            <a:xfrm>
              <a:off x="720" y="1104"/>
              <a:ext cx="2415" cy="2415"/>
            </a:xfrm>
            <a:custGeom>
              <a:avLst/>
              <a:gdLst>
                <a:gd name="G0" fmla="+- 1914 0 0"/>
                <a:gd name="G1" fmla="+- 21600 0 1914"/>
                <a:gd name="G2" fmla="+- 21600 0 1914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14" y="10800"/>
                  </a:moveTo>
                  <a:cubicBezTo>
                    <a:pt x="1914" y="15708"/>
                    <a:pt x="5892" y="19686"/>
                    <a:pt x="10800" y="19686"/>
                  </a:cubicBezTo>
                  <a:cubicBezTo>
                    <a:pt x="15708" y="19686"/>
                    <a:pt x="19686" y="15708"/>
                    <a:pt x="19686" y="10800"/>
                  </a:cubicBezTo>
                  <a:cubicBezTo>
                    <a:pt x="19686" y="5892"/>
                    <a:pt x="15708" y="1914"/>
                    <a:pt x="10800" y="1914"/>
                  </a:cubicBezTo>
                  <a:cubicBezTo>
                    <a:pt x="5892" y="1914"/>
                    <a:pt x="1914" y="5892"/>
                    <a:pt x="1914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149" name="Oval 5"/>
            <p:cNvSpPr>
              <a:spLocks noChangeArrowheads="1"/>
            </p:cNvSpPr>
            <p:nvPr/>
          </p:nvSpPr>
          <p:spPr bwMode="gray">
            <a:xfrm>
              <a:off x="912" y="1296"/>
              <a:ext cx="2016" cy="201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56471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28575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gray">
            <a:xfrm>
              <a:off x="2427" y="1312"/>
              <a:ext cx="2382" cy="31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5882"/>
                    <a:invGamma/>
                  </a:schemeClr>
                </a:gs>
              </a:gsLst>
              <a:lin ang="0" scaled="1"/>
            </a:gra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th-TH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ด้านคุณธรรม จริยธรรม</a:t>
              </a:r>
              <a:endParaRPr lang="en-US" b="1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gray">
            <a:xfrm>
              <a:off x="2635" y="1729"/>
              <a:ext cx="2382" cy="31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5882"/>
                    <a:invGamma/>
                  </a:schemeClr>
                </a:gs>
              </a:gsLst>
              <a:lin ang="0" scaled="1"/>
            </a:gra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th-TH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ด้านความรู้</a:t>
              </a:r>
              <a:endParaRPr lang="en-US" b="1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gray">
            <a:xfrm>
              <a:off x="2803" y="2145"/>
              <a:ext cx="2381" cy="31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5882"/>
                    <a:invGamma/>
                  </a:schemeClr>
                </a:gs>
              </a:gsLst>
              <a:lin ang="0" scaled="1"/>
            </a:gra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th-TH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ด้านทักษะทางปัญญา</a:t>
              </a:r>
              <a:endParaRPr lang="en-US" b="1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53" name="AutoShape 9"/>
            <p:cNvSpPr>
              <a:spLocks noChangeArrowheads="1"/>
            </p:cNvSpPr>
            <p:nvPr/>
          </p:nvSpPr>
          <p:spPr bwMode="gray">
            <a:xfrm>
              <a:off x="2635" y="2561"/>
              <a:ext cx="2382" cy="31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5882"/>
                    <a:invGamma/>
                  </a:schemeClr>
                </a:gs>
              </a:gsLst>
              <a:lin ang="0" scaled="1"/>
            </a:gra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th-TH" sz="1800" b="1">
                  <a:solidFill>
                    <a:srgbClr val="000000"/>
                  </a:solidFill>
                  <a:latin typeface="Arial" pitchFamily="34" charset="0"/>
                  <a:cs typeface="Tahoma" pitchFamily="34" charset="0"/>
                </a:rPr>
                <a:t>ด้านทักษะความสัมพันธ์ระหว่างบุคคล</a:t>
              </a:r>
            </a:p>
            <a:p>
              <a:pPr algn="ctr"/>
              <a:r>
                <a:rPr lang="th-TH" sz="1800" b="1">
                  <a:solidFill>
                    <a:srgbClr val="000000"/>
                  </a:solidFill>
                  <a:latin typeface="Arial" pitchFamily="34" charset="0"/>
                  <a:cs typeface="Tahoma" pitchFamily="34" charset="0"/>
                </a:rPr>
                <a:t>และความรับผิดชอบ</a:t>
              </a:r>
              <a:endParaRPr lang="en-US" sz="1800" b="1">
                <a:solidFill>
                  <a:srgbClr val="000000"/>
                </a:solidFill>
                <a:latin typeface="Arial" pitchFamily="34" charset="0"/>
                <a:cs typeface="Tahoma" pitchFamily="34" charset="0"/>
              </a:endParaRPr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gray">
            <a:xfrm>
              <a:off x="2427" y="2978"/>
              <a:ext cx="2382" cy="31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5882"/>
                    <a:invGamma/>
                  </a:schemeClr>
                </a:gs>
              </a:gsLst>
              <a:lin ang="0" scaled="1"/>
            </a:gra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th-TH" sz="18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ด้านทักษะการวิเคราะห์เชิงตัวเลข การสื่อสาร</a:t>
              </a:r>
            </a:p>
            <a:p>
              <a:pPr algn="ctr"/>
              <a:r>
                <a:rPr lang="th-TH" sz="1800" b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และการใช้เทคโนโลยีสารสนเทศ</a:t>
              </a:r>
              <a:endParaRPr lang="en-US" sz="1800" b="1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gray">
            <a:xfrm>
              <a:off x="1245" y="1771"/>
              <a:ext cx="1368" cy="7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th-TH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cs typeface="Tahoma" pitchFamily="34" charset="0"/>
                </a:rPr>
                <a:t>มาตรฐาน</a:t>
              </a:r>
            </a:p>
            <a:p>
              <a:pPr algn="ctr"/>
              <a:r>
                <a:rPr lang="th-TH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cs typeface="Tahoma" pitchFamily="34" charset="0"/>
                </a:rPr>
                <a:t>ผลการเรียนรู้</a:t>
              </a:r>
            </a:p>
            <a:p>
              <a:pPr algn="ctr"/>
              <a:r>
                <a:rPr lang="en-US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cs typeface="Tahoma" pitchFamily="34" charset="0"/>
                </a:rPr>
                <a:t>5 </a:t>
              </a:r>
              <a:r>
                <a:rPr lang="th-TH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ahoma" pitchFamily="34" charset="0"/>
                  <a:cs typeface="Tahoma" pitchFamily="34" charset="0"/>
                </a:rPr>
                <a:t>ด้าน</a:t>
              </a:r>
              <a:endPara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454275" y="1981200"/>
            <a:ext cx="5595938" cy="3338513"/>
          </a:xfrm>
          <a:noFill/>
          <a:ln>
            <a:solidFill>
              <a:schemeClr val="accent2"/>
            </a:solidFill>
          </a:ln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AutoNum type="arabicPeriod"/>
            </a:pPr>
            <a:r>
              <a:rPr lang="th-TH" sz="37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DilleniaUPC" pitchFamily="18" charset="-34"/>
              </a:rPr>
              <a:t>คุณธรรม จริยธรรม</a:t>
            </a:r>
            <a:r>
              <a:rPr lang="en-US" sz="37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DilleniaUPC" pitchFamily="18" charset="-34"/>
              </a:rPr>
              <a:t>: </a:t>
            </a:r>
            <a:r>
              <a:rPr lang="th-TH" sz="3700" b="1" spc="50" dirty="0">
                <a:ln w="11430"/>
                <a:solidFill>
                  <a:srgbClr val="002060"/>
                </a:solidFill>
                <a:latin typeface="Browallia New" pitchFamily="34" charset="-34"/>
                <a:cs typeface="DilleniaUPC" pitchFamily="18" charset="-34"/>
              </a:rPr>
              <a:t>ประพฤติอย่างมีคุณธรรม จริยธรรม และด้วยความรับผิดชอบในส่วนตนและส่วนรวม สามารถปรับวิถีชีวิตในความขัดแย้งทางค่านิยม ปฏิบัติตนตามศีลธรรมทั้งในส่วนตนและส่วนรวม </a:t>
            </a:r>
            <a:endParaRPr lang="th-TH" sz="4000" b="1" spc="50" dirty="0">
              <a:ln w="11430"/>
              <a:solidFill>
                <a:srgbClr val="002060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Tahoma" pitchFamily="34" charset="0"/>
              </a:rPr>
              <a:t>ผลการเรียนรู้ 5 ด้าน</a:t>
            </a:r>
          </a:p>
        </p:txBody>
      </p:sp>
      <p:pic>
        <p:nvPicPr>
          <p:cNvPr id="35844" name="Picture 4" descr="2204888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276475"/>
            <a:ext cx="1692275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68538" y="1989138"/>
            <a:ext cx="5595937" cy="3468687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AutoNum type="arabicPeriod" startAt="2"/>
            </a:pPr>
            <a:r>
              <a:rPr lang="th-TH" sz="37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DilleniaUPC" pitchFamily="18" charset="-34"/>
              </a:rPr>
              <a:t>ความรู้</a:t>
            </a:r>
            <a:r>
              <a:rPr lang="en-US" sz="37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DilleniaUPC" pitchFamily="18" charset="-34"/>
              </a:rPr>
              <a:t>:  </a:t>
            </a:r>
            <a:r>
              <a:rPr lang="th-TH" sz="3700" b="1" spc="50" dirty="0">
                <a:ln w="11430"/>
                <a:solidFill>
                  <a:srgbClr val="002060"/>
                </a:solidFill>
                <a:latin typeface="Browallia New" pitchFamily="34" charset="-34"/>
                <a:cs typeface="DilleniaUPC" pitchFamily="18" charset="-34"/>
              </a:rPr>
              <a:t>ความสามารถในการเข้าใจ การนึกคิด และการนำเสนอข้อมูล การวิเคราะห์และจำแนกข้อเท็จจริงในหลักการ ทฤษฎี ตลอดจนกระบวนการต่างๆ และสามารถเรียนรู้ด้วยตนเองได้ทั้งในวิทยาการสมัยใหม่และความรู้จากภูมิปัญญาไทย</a:t>
            </a:r>
            <a:endParaRPr lang="th-TH" sz="4400" b="1" spc="50" dirty="0">
              <a:ln w="11430"/>
              <a:solidFill>
                <a:srgbClr val="002060"/>
              </a:solidFill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30238"/>
            <a:ext cx="8229600" cy="1143000"/>
          </a:xfrm>
        </p:spPr>
        <p:txBody>
          <a:bodyPr/>
          <a:lstStyle/>
          <a:p>
            <a:r>
              <a:rPr lang="th-TH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Tahoma" pitchFamily="34" charset="0"/>
              </a:rPr>
              <a:t>ผลการเรียนรู้ 5 ด้าน</a:t>
            </a:r>
            <a:endParaRPr lang="th-TH" sz="3400" dirty="0">
              <a:solidFill>
                <a:srgbClr val="00FF99"/>
              </a:solidFill>
              <a:latin typeface="Browallia New" pitchFamily="34" charset="-34"/>
              <a:cs typeface="Tahoma" pitchFamily="34" charset="0"/>
            </a:endParaRPr>
          </a:p>
        </p:txBody>
      </p:sp>
      <p:pic>
        <p:nvPicPr>
          <p:cNvPr id="36868" name="Picture 4" descr="Cartoon of a Research Scienti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852738"/>
            <a:ext cx="1727200" cy="172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454275" y="2178050"/>
            <a:ext cx="5595938" cy="3468688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AutoNum type="arabicPeriod" startAt="3"/>
            </a:pPr>
            <a:r>
              <a:rPr lang="th-TH" sz="37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DilleniaUPC" pitchFamily="18" charset="-34"/>
              </a:rPr>
              <a:t>ทักษะทางปัญญา</a:t>
            </a:r>
            <a:r>
              <a:rPr lang="en-US" sz="37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DilleniaUPC" pitchFamily="18" charset="-34"/>
              </a:rPr>
              <a:t>:</a:t>
            </a:r>
            <a:r>
              <a:rPr lang="en-US" sz="37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DilleniaUPC" pitchFamily="18" charset="-34"/>
              </a:rPr>
              <a:t> </a:t>
            </a:r>
            <a:r>
              <a:rPr lang="th-TH" sz="3700" b="1" spc="50" dirty="0">
                <a:ln w="11430"/>
                <a:solidFill>
                  <a:srgbClr val="002060"/>
                </a:solidFill>
                <a:latin typeface="Browallia New" pitchFamily="34" charset="-34"/>
                <a:cs typeface="DilleniaUPC" pitchFamily="18" charset="-34"/>
              </a:rPr>
              <a:t>ความสามารถในการวิเคราะห์สถานการณ์และใช้ความรู้ความเข้าใจในแนวคิด หลักการ ทฤษฎี และกระบวนการต่างๆในการคิดวิเคราะห์และการแก้ปัญหาเมื่อต้องเผชิญกับสถานการณ์ใหม่ๆ ที่ไม่ได้คิดมาก่อน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th-TH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Tahoma" pitchFamily="34" charset="0"/>
              </a:rPr>
              <a:t>ผลการเรียนรู้ 5 ด้าน</a:t>
            </a:r>
            <a:endParaRPr lang="th-TH" sz="3400" dirty="0">
              <a:solidFill>
                <a:srgbClr val="00FF99"/>
              </a:solidFill>
              <a:latin typeface="Browallia New" pitchFamily="34" charset="-34"/>
              <a:cs typeface="Tahoma" pitchFamily="34" charset="0"/>
            </a:endParaRP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205038"/>
            <a:ext cx="1851025" cy="2160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42918"/>
            <a:ext cx="8946132" cy="34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286256"/>
            <a:ext cx="3929090" cy="2062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454275" y="2178050"/>
            <a:ext cx="5595938" cy="3468688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AutoNum type="arabicPeriod" startAt="4"/>
            </a:pPr>
            <a:r>
              <a:rPr lang="th-TH" sz="37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DilleniaUPC" pitchFamily="18" charset="-34"/>
              </a:rPr>
              <a:t>ความสัมพันธ์ระหว่างบุคคลและความรับผิดชอบ</a:t>
            </a:r>
          </a:p>
          <a:p>
            <a:pPr>
              <a:buFont typeface="Wingdings" pitchFamily="2" charset="2"/>
              <a:buNone/>
            </a:pPr>
            <a:r>
              <a:rPr lang="th-TH" sz="37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DilleniaUPC" pitchFamily="18" charset="-34"/>
              </a:rPr>
              <a:t>          </a:t>
            </a:r>
            <a:r>
              <a:rPr lang="th-TH" sz="3700" b="1" spc="50" dirty="0">
                <a:ln w="11430"/>
                <a:solidFill>
                  <a:srgbClr val="002060"/>
                </a:solidFill>
                <a:latin typeface="Browallia New" pitchFamily="34" charset="-34"/>
                <a:cs typeface="DilleniaUPC" pitchFamily="18" charset="-34"/>
              </a:rPr>
              <a:t>ความสามารถในการทำงานเป็นกลุ่ม มีภาวะผู้นำ มีความรับผิดชอบต่อตนเองและสังคม ความสามารถในการวางแผนและรับผิดชอบในการเรียนรู้ด้วยตนเอง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th-TH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Tahoma" pitchFamily="34" charset="0"/>
              </a:rPr>
              <a:t>ผลการเรียนรู้ 5 ด้าน</a:t>
            </a:r>
            <a:endParaRPr lang="th-TH" sz="3400" dirty="0">
              <a:solidFill>
                <a:srgbClr val="00FF99"/>
              </a:solidFill>
              <a:latin typeface="Browallia New" pitchFamily="34" charset="-34"/>
              <a:cs typeface="Tahoma" pitchFamily="34" charset="0"/>
            </a:endParaRP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924175"/>
            <a:ext cx="2771775" cy="1103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68538" y="1989138"/>
            <a:ext cx="6048375" cy="3468687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AutoNum type="arabicPeriod" startAt="5"/>
            </a:pPr>
            <a:r>
              <a:rPr lang="th-TH" sz="37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DilleniaUPC" pitchFamily="18" charset="-34"/>
              </a:rPr>
              <a:t>ทักษะการวิเคราะห์เชิงตัวเลข การสื่อสาร และการใช้เทคโนโลยีสารสนเทศ</a:t>
            </a:r>
          </a:p>
          <a:p>
            <a:pPr>
              <a:buFont typeface="Wingdings" pitchFamily="2" charset="2"/>
              <a:buNone/>
            </a:pPr>
            <a:r>
              <a:rPr lang="th-TH" sz="37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DilleniaUPC" pitchFamily="18" charset="-34"/>
              </a:rPr>
              <a:t>    </a:t>
            </a:r>
            <a:r>
              <a:rPr lang="th-TH" sz="3700" b="1" spc="50" dirty="0">
                <a:ln w="11430"/>
                <a:solidFill>
                  <a:srgbClr val="002060"/>
                </a:solidFill>
                <a:latin typeface="Browallia New" pitchFamily="34" charset="-34"/>
                <a:cs typeface="DilleniaUPC" pitchFamily="18" charset="-34"/>
              </a:rPr>
              <a:t>ความสามรถในการใช้เทคนิคทางคณิตศาสตร์และสถิติ ความสามารถด้านภาษา การสื่อสารทั้งการพูด การเขียน และการใช้เทคโนโลยีสารสนเทศ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th-TH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 New" pitchFamily="34" charset="-34"/>
                <a:cs typeface="Tahoma" pitchFamily="34" charset="0"/>
              </a:rPr>
              <a:t>ผลการเรียนรู้ 5 ด้าน</a:t>
            </a:r>
            <a:endParaRPr lang="th-TH" sz="3400" dirty="0">
              <a:solidFill>
                <a:srgbClr val="00FF99"/>
              </a:solidFill>
              <a:latin typeface="Browallia New" pitchFamily="34" charset="-34"/>
              <a:cs typeface="Tahoma" pitchFamily="34" charset="0"/>
            </a:endParaRPr>
          </a:p>
        </p:txBody>
      </p:sp>
      <p:pic>
        <p:nvPicPr>
          <p:cNvPr id="39940" name="Picture 4" descr="bussn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933825"/>
            <a:ext cx="1760537" cy="2160588"/>
          </a:xfrm>
          <a:prstGeom prst="rect">
            <a:avLst/>
          </a:prstGeom>
          <a:noFill/>
        </p:spPr>
      </p:pic>
      <p:pic>
        <p:nvPicPr>
          <p:cNvPr id="39941" name="Picture 5" descr="school clipart student blackboar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989138"/>
            <a:ext cx="142875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43932" cy="85724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มาตรฐานคุณวุฒิการศึกษาระดับปริญญาตรี สาขาพยาบาลศาสตร์</a:t>
            </a:r>
            <a:endParaRPr lang="th-TH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58204" cy="5214974"/>
          </a:xfrm>
        </p:spPr>
        <p:txBody>
          <a:bodyPr>
            <a:normAutofit fontScale="92500" lnSpcReduction="10000"/>
          </a:bodyPr>
          <a:lstStyle/>
          <a:p>
            <a:r>
              <a:rPr lang="th-TH" sz="2800" dirty="0" smtClean="0"/>
              <a:t>ประกาศกระทรวงศึกษาธิการ เรื่อง มาตรฐานคุณวุฒิระดับปริญญาตรี สาขาพยาบาลศาสตร์ พ.ศ. ๒๕๖๐</a:t>
            </a:r>
          </a:p>
          <a:p>
            <a:r>
              <a:rPr lang="th-TH" sz="2800" dirty="0" smtClean="0"/>
              <a:t>ลักษณะของสาขา สาขาพยาบาลศาสตร์เป็นวิชาชีพที่ต้อง</a:t>
            </a:r>
            <a:r>
              <a:rPr lang="th-TH" sz="2800" dirty="0" smtClean="0">
                <a:solidFill>
                  <a:srgbClr val="FF0000"/>
                </a:solidFill>
              </a:rPr>
              <a:t>ปฏิบัติโดยตรงต่อชีวิต </a:t>
            </a:r>
            <a:r>
              <a:rPr lang="th-TH" sz="2800" dirty="0" smtClean="0"/>
              <a:t>สุขภาพและอนามัยของประชาชน ด้วย</a:t>
            </a:r>
            <a:r>
              <a:rPr lang="th-TH" sz="2800" dirty="0" smtClean="0">
                <a:solidFill>
                  <a:srgbClr val="FF0000"/>
                </a:solidFill>
              </a:rPr>
              <a:t>ความเอาใจใส่ อย่างเอื้ออาทร </a:t>
            </a:r>
            <a:r>
              <a:rPr lang="th-TH" sz="2800" dirty="0" err="1" smtClean="0"/>
              <a:t>จําเป็นต้อง</a:t>
            </a:r>
            <a:r>
              <a:rPr lang="th-TH" sz="2800" dirty="0" smtClean="0"/>
              <a:t>ใช้ศาสตร์และศิลป์ทางการพยาบาล การผดุงครรภ์ศาสตร์ ที่เกี่ยวข้องและหลักฐานเชิงประจักษ์เพื่อให้</a:t>
            </a:r>
            <a:r>
              <a:rPr lang="th-TH" sz="2800" dirty="0" smtClean="0">
                <a:solidFill>
                  <a:srgbClr val="FF0000"/>
                </a:solidFill>
              </a:rPr>
              <a:t>การพยาบาลองค์รวม</a:t>
            </a:r>
            <a:r>
              <a:rPr lang="th-TH" sz="2800" dirty="0" smtClean="0"/>
              <a:t>แก่ผู้รับบริการที่เป็นบุคคล ครอบครัว และชุมชน ในทุกมิติทุกภาวะสุขภาพ และทุกช่วงชีวิต โดย</a:t>
            </a:r>
            <a:r>
              <a:rPr lang="th-TH" sz="2800" dirty="0" err="1" smtClean="0"/>
              <a:t>คํานึงถึง</a:t>
            </a:r>
            <a:r>
              <a:rPr lang="th-TH" sz="2800" dirty="0" smtClean="0"/>
              <a:t>ความแตกต่างทางวัฒนธรรมของผู้รับบริการ การเปลี่ยนแปลงของสังคม ความก้าวหน้าของศาสตร์ทางการพยาบาล ศาสตร์ที่เกี่ยวข้อง และเทคโนโลยี ทางการแพทย์รวมถึงเทคโนโลยีสารสนเทศ ที่สนองตอบความต้องการของประชาชนและผู้รับบริการสุขภาพ ทั้งนี้การปฏิบัติการพยาบาลต้องยึดมั่นใน</a:t>
            </a:r>
            <a:r>
              <a:rPr lang="th-TH" sz="2800" dirty="0" smtClean="0">
                <a:solidFill>
                  <a:srgbClr val="FF0000"/>
                </a:solidFill>
              </a:rPr>
              <a:t>จรรยาบรรณวิชาชีพ</a:t>
            </a:r>
            <a:r>
              <a:rPr lang="th-TH" sz="2800" dirty="0" smtClean="0"/>
              <a:t>และความเท่าเทียมกันของคุณค่าชีวิตมนุษย์ ดังนั้น การจัดการเรียนการสอนจึงเน้น</a:t>
            </a:r>
            <a:r>
              <a:rPr lang="th-TH" sz="2800" dirty="0" smtClean="0">
                <a:solidFill>
                  <a:srgbClr val="FF0000"/>
                </a:solidFill>
              </a:rPr>
              <a:t>การฝึกปฏิบัติการพยาบาล</a:t>
            </a:r>
            <a:r>
              <a:rPr lang="th-TH" sz="2800" dirty="0" smtClean="0"/>
              <a:t>ทั้งในสถานการณ์</a:t>
            </a:r>
            <a:r>
              <a:rPr lang="th-TH" sz="2800" dirty="0" err="1" smtClean="0"/>
              <a:t>จําลอง</a:t>
            </a:r>
            <a:r>
              <a:rPr lang="th-TH" sz="2800" dirty="0" smtClean="0"/>
              <a:t>เสมือนจริง และสถานการณ์จริง เพื่อให้มีความปลอดภัยต่อชีวิตของผู้รับบริการสุขภาพ </a:t>
            </a:r>
            <a:endParaRPr lang="th-TH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43932" cy="85724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มาตรฐานคุณวุฒิการศึกษาระดับปริญญาตรี สาขาพยาบาลศาสตร์</a:t>
            </a:r>
            <a:endParaRPr lang="th-TH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58204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000" b="1" dirty="0" smtClean="0">
                <a:solidFill>
                  <a:srgbClr val="002060"/>
                </a:solidFill>
              </a:rPr>
              <a:t>คุณลักษณะบัณฑิตที่พึงประสงค์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000" dirty="0" smtClean="0"/>
              <a:t>มีความรอบรู้ในศาสตร์ทางการพยาบาล การผดุงครรภ์และศาสตร์ที่เกี่ยวข้อง และสามารถ ประยุกต์ได้อย่างเหมาะสมในการปฏิบัติการพยาบาล </a:t>
            </a:r>
          </a:p>
          <a:p>
            <a:pPr marL="514350" indent="-514350">
              <a:buAutoNum type="arabicPeriod"/>
            </a:pPr>
            <a:r>
              <a:rPr lang="th-TH" sz="3000" dirty="0" smtClean="0"/>
              <a:t>สามารถปฏิบัติการพยาบาลองค์รวม เน้นความปลอดภัยของผู้รับบริการทุกช่วงชีวิต ทุกภาวะสุขภาพ ทุกระดับของสถานบริการสุขภาพ และในความแตกต่างทางวัฒนธรรม โดยใช้ศาสตร์และศิลป์ทางการพยาบาล การผดุงครรภ์และศาสตร์ที่เกี่ยวข้อง ภายใต้กฎหมายและจรรยาบรรณวิชาชีพ </a:t>
            </a:r>
          </a:p>
          <a:p>
            <a:pPr marL="514350" indent="-514350">
              <a:buAutoNum type="arabicPeriod"/>
            </a:pPr>
            <a:r>
              <a:rPr lang="th-TH" sz="3000" dirty="0" smtClean="0"/>
              <a:t>สื่อสารด้วยภาษาไทยและภาษาอังกฤษได้อย่างมีประสิทธิภาพ </a:t>
            </a:r>
            <a:endParaRPr lang="th-TH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15370" cy="85724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มาตรฐานคุณวุฒิการศึกษาระดับปริญญาตรี สาขาพยาบาลศาสตร์</a:t>
            </a:r>
            <a:endParaRPr lang="th-TH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58204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000" b="1" dirty="0" smtClean="0">
                <a:solidFill>
                  <a:srgbClr val="002060"/>
                </a:solidFill>
              </a:rPr>
              <a:t>คุณลักษณะบัณฑิตที่พึงประสงค์ (ต่อ)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th-TH" sz="3200" dirty="0" smtClean="0"/>
              <a:t>คิดอย่างเป็นระบบ คิดสร้างสรรค์คิดอย่างมีวิจารณญาณ ตัดสินใจ และแก้ปัญหาอย่างสร้างสรรค์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th-TH" sz="3200" dirty="0" smtClean="0"/>
              <a:t>มีความรู้และสมรรถนะ</a:t>
            </a:r>
            <a:r>
              <a:rPr lang="th-TH" sz="3200" dirty="0" err="1" smtClean="0"/>
              <a:t>ด้านดิจิทัล</a:t>
            </a:r>
            <a:r>
              <a:rPr lang="th-TH" sz="3200" dirty="0" smtClean="0"/>
              <a:t>ในการศึกษาค้นคว้า การปฏิบัติงาน การสื่อสาร และการ</a:t>
            </a:r>
            <a:r>
              <a:rPr lang="th-TH" sz="3200" dirty="0" err="1" smtClean="0"/>
              <a:t>ทํางาน</a:t>
            </a:r>
            <a:r>
              <a:rPr lang="th-TH" sz="3200" dirty="0" smtClean="0"/>
              <a:t> ร่วมกับผู้อื่น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th-TH" sz="3200" dirty="0" smtClean="0"/>
              <a:t>สามารถใช้กระบวนการวิจัยและกระบวนการสร้างนวัตกรรมในการแก้ไขปัญหาทางการพยาบาล และทางสุขภาพ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th-TH" sz="3200" dirty="0" smtClean="0"/>
              <a:t>แสดงภาวะ</a:t>
            </a:r>
            <a:r>
              <a:rPr lang="th-TH" sz="3200" dirty="0" err="1" smtClean="0"/>
              <a:t>ผู้นํา</a:t>
            </a:r>
            <a:r>
              <a:rPr lang="th-TH" sz="3200" dirty="0" smtClean="0"/>
              <a:t>และสามารถบริหารจัดการในการ</a:t>
            </a:r>
            <a:r>
              <a:rPr lang="th-TH" sz="3200" dirty="0" err="1" smtClean="0"/>
              <a:t>ทํางาน</a:t>
            </a:r>
            <a:r>
              <a:rPr lang="th-TH" sz="3200" dirty="0" smtClean="0"/>
              <a:t>ร่วมกับทีมสุขภาพ </a:t>
            </a:r>
            <a:r>
              <a:rPr lang="th-TH" sz="3200" dirty="0" err="1" smtClean="0"/>
              <a:t>สห</a:t>
            </a:r>
            <a:r>
              <a:rPr lang="th-TH" sz="3200" dirty="0" smtClean="0"/>
              <a:t>วิชาชีพ และผู้เกี่ยวข้อง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th-TH" sz="3200" dirty="0" smtClean="0"/>
              <a:t>มีคุณธรรม จริยธรรม เคารพในศักดิ์ศรีของความเป็นมนุษย์ มีความรับผิดชอบ และมีความเอื้ออาทร</a:t>
            </a:r>
            <a:endParaRPr lang="th-TH" sz="3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15370" cy="85724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มาตรฐานคุณวุฒิการศึกษาระดับปริญญาตรี สาขาพยาบาลศาสตร์</a:t>
            </a:r>
            <a:endParaRPr lang="th-TH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58204" cy="52149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sz="3500" b="1" dirty="0" smtClean="0">
                <a:solidFill>
                  <a:srgbClr val="002060"/>
                </a:solidFill>
              </a:rPr>
              <a:t>คุณลักษณะบัณฑิตที่พึงประสงค์ (ต่อ)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th-TH" sz="3200" dirty="0" smtClean="0"/>
              <a:t>สามารถเรียนรู้ด้วยตนเอง และสนใจใฝ่รู้ในการพัฒนาตนเองอย่างต่อเนื่อง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th-TH" sz="3200" dirty="0" smtClean="0"/>
              <a:t>สามารถใช้การวิเคราะห์เชิงตัวเลข และใช้สถิติอย่างเหมาะสมในวิชาชีพ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th-TH" sz="3200" dirty="0" smtClean="0"/>
              <a:t>แสดงออกถึงการมีทัศนคติที่ดีต่อวิชาชีพการพยาบาล ตระหนักในคุณค่าวิชาชีพ และสิทธิของ พยาบาล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th-TH" sz="3200" dirty="0" smtClean="0"/>
              <a:t>เป็นพลเมืองดีในระบอบประชาธิปไตย อันมีพระมหากษัตริย์เป็นประมุข ตลอดจนเป็นพลเมืองดี ของชาติภูมิภาค และประชาคมโลก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th-TH" sz="3200" dirty="0" smtClean="0"/>
              <a:t>มีสมรรถนะทางวัฒนธรรม สามารถปฏิบัติงานในสภาพการณ์ของความแตกต่างทางวัฒนธรรม</a:t>
            </a:r>
            <a:endParaRPr lang="th-TH" sz="3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มาตรฐานผลการเรียนรู้</a:t>
            </a:r>
            <a:endParaRPr lang="th-TH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ด้านคุณธรรมจริยธรรม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ด้านความรู้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ด้านทักษะทางปัญญา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ด้านความสัมพันธ์ระหว่างบุคคลและความรับผิดชอบ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ด้านทักษะการวิเคราะห์เชิงตัวเลข การสื่อสาร และการใช้เทคโนโลยีสารสนเทศ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ด้านทักษะการปฏิบัติเชิงวิชาชีพ</a:t>
            </a:r>
            <a:endParaRPr lang="th-TH" sz="32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ด้านคุณธรรมจริยธรรม</a:t>
            </a:r>
            <a:endParaRPr lang="th-TH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2800" b="1" dirty="0" smtClean="0"/>
              <a:t>มีความซื่อสัตย์ มี</a:t>
            </a:r>
            <a:r>
              <a:rPr lang="th-TH" sz="2800" b="1" dirty="0" smtClean="0"/>
              <a:t>วินัย ตรงต่อเวลา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b="1" dirty="0" smtClean="0"/>
              <a:t>มีความรับผิดชอบต่อ</a:t>
            </a:r>
            <a:r>
              <a:rPr lang="th-TH" sz="2800" b="1" dirty="0" smtClean="0"/>
              <a:t>ตนเองและสังคม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b="1" dirty="0" smtClean="0"/>
              <a:t>สามารถ</a:t>
            </a:r>
            <a:r>
              <a:rPr lang="th-TH" sz="2800" b="1" dirty="0" smtClean="0"/>
              <a:t>ใช้ดุลยพินิจในการจัดการประเด็นหรือปัญหาทางจริยธรรม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b="1" dirty="0" smtClean="0"/>
              <a:t>แสดงออก</a:t>
            </a:r>
            <a:r>
              <a:rPr lang="th-TH" sz="2800" b="1" dirty="0" smtClean="0"/>
              <a:t>ถึงการเคารพสิทธิ คุณค่าความแตกต่างและศักดิ์ศรีของความเป็นมนุษย์ของผู้อื่น และตนเอง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b="1" dirty="0" smtClean="0"/>
              <a:t>แสดงออก</a:t>
            </a:r>
            <a:r>
              <a:rPr lang="th-TH" sz="2800" b="1" dirty="0" smtClean="0"/>
              <a:t>ถึงการมีจิตสาธารณะ </a:t>
            </a:r>
            <a:r>
              <a:rPr lang="th-TH" sz="2800" b="1" dirty="0" err="1" smtClean="0"/>
              <a:t>คํานึงถึง</a:t>
            </a:r>
            <a:r>
              <a:rPr lang="th-TH" sz="2800" b="1" dirty="0" smtClean="0"/>
              <a:t>ส่วนรวมและสังคม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800" b="1" dirty="0" smtClean="0"/>
              <a:t>แสดงออก</a:t>
            </a:r>
            <a:r>
              <a:rPr lang="th-TH" sz="2800" b="1" dirty="0" smtClean="0"/>
              <a:t>ถึงการมีทัศนคติที่ดีต่อวิชาชีพการพยาบาล ตระหนักในคุณค่าวิชาชีพ และสิทธิของพยาบาล</a:t>
            </a:r>
            <a:endParaRPr lang="th-TH" sz="28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ด้านความรู้</a:t>
            </a:r>
            <a:endParaRPr lang="th-TH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000" b="1" dirty="0" smtClean="0"/>
              <a:t>มี</a:t>
            </a:r>
            <a:r>
              <a:rPr lang="th-TH" sz="3000" b="1" dirty="0" smtClean="0"/>
              <a:t>ความรอบรู้และความเข้าใจใน</a:t>
            </a:r>
            <a:r>
              <a:rPr lang="th-TH" sz="3000" b="1" dirty="0" err="1" smtClean="0"/>
              <a:t>สาระสําคัญ</a:t>
            </a:r>
            <a:r>
              <a:rPr lang="th-TH" sz="3000" b="1" dirty="0" smtClean="0"/>
              <a:t>ของศาสตร์ที่เป็นพื้นฐานชีวิตทั้งด้าน สังคมศาสตร์มนุษยศาสตร์วิทยาศาสตร์คณิตศาสตร์และวิทยาศาสตร์สุขภาพ รวมถึงศาสตร์อื่นที่ส่งเสริม ทักษะศตวรรษ ๒๑ ตลอดถึงความเป็นมนุษย์ที่สมบูรณ์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000" b="1" dirty="0" smtClean="0"/>
              <a:t>มี</a:t>
            </a:r>
            <a:r>
              <a:rPr lang="th-TH" sz="3000" b="1" dirty="0" smtClean="0"/>
              <a:t>ความรู้และความเข้าใจใน</a:t>
            </a:r>
            <a:r>
              <a:rPr lang="th-TH" sz="3000" b="1" dirty="0" err="1" smtClean="0"/>
              <a:t>สาระสําคัญ</a:t>
            </a:r>
            <a:r>
              <a:rPr lang="th-TH" sz="3000" b="1" dirty="0" smtClean="0"/>
              <a:t>ของศาสตร์ทางวิชาชีพการพยาบาลและการผดุงครรภ์ อย่างกว้างขวางและเป็นระบบ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000" b="1" dirty="0" smtClean="0"/>
              <a:t>มี</a:t>
            </a:r>
            <a:r>
              <a:rPr lang="th-TH" sz="3000" b="1" dirty="0" smtClean="0"/>
              <a:t>ความรู้และความเข้าใจในระบบสุขภาพของประเทศ และปัจจัยที่มีผลต่อระบบสุขภาพ</a:t>
            </a:r>
            <a:endParaRPr lang="th-TH" sz="3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ด้านความรู้</a:t>
            </a:r>
            <a:endParaRPr lang="th-TH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th-TH" sz="3200" b="1" dirty="0" smtClean="0"/>
              <a:t>มี</a:t>
            </a:r>
            <a:r>
              <a:rPr lang="th-TH" sz="3200" b="1" dirty="0" smtClean="0"/>
              <a:t>ความรู้และตระหนักในงานวิจัยทางการพยาบาลที่เป็นปัจจุบัน และสามารถ</a:t>
            </a:r>
            <a:r>
              <a:rPr lang="th-TH" sz="3200" b="1" dirty="0" err="1" smtClean="0"/>
              <a:t>นํา</a:t>
            </a:r>
            <a:r>
              <a:rPr lang="th-TH" sz="3200" b="1" dirty="0" smtClean="0"/>
              <a:t>ผลการวิจัย</a:t>
            </a:r>
            <a:r>
              <a:rPr lang="th-TH" sz="3200" b="1" dirty="0" smtClean="0"/>
              <a:t>มาใช้ในการปฏิบัติทางการพยาบาล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th-TH" sz="3200" b="1" dirty="0" smtClean="0"/>
              <a:t>มี</a:t>
            </a:r>
            <a:r>
              <a:rPr lang="th-TH" sz="3200" b="1" dirty="0" smtClean="0"/>
              <a:t>ความรู้และความเข้าใจในการบริหารและการจัดการทางการพยาบาล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th-TH" sz="3200" b="1" dirty="0" smtClean="0"/>
              <a:t>มี</a:t>
            </a:r>
            <a:r>
              <a:rPr lang="th-TH" sz="3200" b="1" dirty="0" smtClean="0"/>
              <a:t>ความรู้และความเข้าใจกฎหมายวิชาชีพและกฎหมายที่เกี่ยวข้อง หลักจริยธรรม จรรยาบรรณวิชาชีพ และสิทธิผู้ป่วย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th-TH" sz="3200" b="1" dirty="0" smtClean="0"/>
              <a:t>มี</a:t>
            </a:r>
            <a:r>
              <a:rPr lang="th-TH" sz="3200" b="1" dirty="0" smtClean="0"/>
              <a:t>ความรู้ความเข้าใจ และเลือกใช้</a:t>
            </a:r>
            <a:r>
              <a:rPr lang="th-TH" sz="3200" b="1" dirty="0" err="1" smtClean="0"/>
              <a:t>เทคโนโลยีดิจิทัล</a:t>
            </a:r>
            <a:r>
              <a:rPr lang="th-TH" sz="3200" b="1" dirty="0" smtClean="0"/>
              <a:t>ได้เหมาะสมกับประเภทการใช้งาน การสื่อสาร และผู้รับสาร</a:t>
            </a:r>
            <a:endParaRPr lang="th-TH" sz="3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cs typeface="+mn-cs"/>
              </a:rPr>
              <a:t>ความหมายของการพยาบาลและการผดุงครรภ์</a:t>
            </a:r>
            <a:endParaRPr lang="th-TH" b="1" dirty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987598"/>
            <a:ext cx="9144000" cy="3113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ด้านทักษะทางปัญญา</a:t>
            </a:r>
            <a:endParaRPr lang="th-TH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สามารถ</a:t>
            </a:r>
            <a:r>
              <a:rPr lang="th-TH" sz="3200" b="1" dirty="0" smtClean="0"/>
              <a:t>สืบค้นข้อมูลจากแหล่งข้อมูลที่หลากหลาย วิเคราะห์และเลือกใช้ข้อมูลในการ อ้างอิงเพื่อพัฒนาความรู้และแก้ไขปัญหาอย่างสร้างสรรค์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สามารถ</a:t>
            </a:r>
            <a:r>
              <a:rPr lang="th-TH" sz="3200" b="1" dirty="0" smtClean="0"/>
              <a:t>คิดอย่างเป็นระบบ คิดสร้างสรรค์คิดอย่างมีวิจารณญาณ เพื่อหาแนวทางใหม่ ในการแก้ไขปัญหาการปฏิบัติงาน และบอกถึงผลกระทบจากการแก้ไขปัญหาได้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สามารถ</a:t>
            </a:r>
            <a:r>
              <a:rPr lang="th-TH" sz="3200" b="1" dirty="0" smtClean="0"/>
              <a:t>ใช้กระบวนการทางวิทยาศาสตร์ทางการวิจัย และนวัตกรรมในการแก้ไขปัญหา และการศึกษาปัญหาทางสุขภาพ</a:t>
            </a:r>
            <a:endParaRPr lang="th-TH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ด้านความสัมพันธ์ระหว่างบุคคลและความรับผิดชอบ</a:t>
            </a:r>
            <a:endParaRPr lang="th-TH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มีปฏิสัมพันธ์อย่าง</a:t>
            </a:r>
            <a:r>
              <a:rPr lang="th-TH" sz="3200" b="1" dirty="0" smtClean="0"/>
              <a:t>สร้างสรรค์กับผู้รับบริการ ผู้ร่วมงาน และผู้ที่เกี่ยวข้อง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สามารถ</a:t>
            </a:r>
            <a:r>
              <a:rPr lang="th-TH" sz="3200" b="1" dirty="0" err="1" smtClean="0"/>
              <a:t>ทํางาน</a:t>
            </a:r>
            <a:r>
              <a:rPr lang="th-TH" sz="3200" b="1" dirty="0" smtClean="0"/>
              <a:t>เป็นทีมในบทบาท</a:t>
            </a:r>
            <a:r>
              <a:rPr lang="th-TH" sz="3200" b="1" dirty="0" err="1" smtClean="0"/>
              <a:t>ผู้นํา</a:t>
            </a:r>
            <a:r>
              <a:rPr lang="th-TH" sz="3200" b="1" dirty="0" smtClean="0"/>
              <a:t>และสมาชิกทีม </a:t>
            </a:r>
            <a:r>
              <a:rPr lang="th-TH" sz="3200" b="1" dirty="0" smtClean="0"/>
              <a:t>ในบริบทของสถานการณ</a:t>
            </a:r>
            <a:r>
              <a:rPr lang="th-TH" sz="3200" b="1" dirty="0" smtClean="0"/>
              <a:t>์</a:t>
            </a:r>
            <a:r>
              <a:rPr lang="th-TH" sz="3200" b="1" dirty="0" smtClean="0"/>
              <a:t>ที่</a:t>
            </a:r>
            <a:r>
              <a:rPr lang="th-TH" sz="3200" b="1" dirty="0" smtClean="0"/>
              <a:t>หลากหลาย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สามารถ</a:t>
            </a:r>
            <a:r>
              <a:rPr lang="th-TH" sz="3200" b="1" dirty="0" smtClean="0"/>
              <a:t>แสดงความคิดเห็นของตนเองอย่างเป็นเหตุเป็นผลและเคารพในความคิดเห็นของผู้อื่น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200" b="1" dirty="0" smtClean="0"/>
              <a:t>แสดงออก</a:t>
            </a:r>
            <a:r>
              <a:rPr lang="th-TH" sz="3000" b="1" dirty="0" smtClean="0"/>
              <a:t>ถึงการมีส่วนร่วมในการพัฒนาวิชาชีพและสังคมอย่างต่อเนื่อง</a:t>
            </a:r>
            <a:endParaRPr lang="th-TH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ด้านทักษะการวิเคราะห์เชิงตัวเลข การสื่อสาร และการใช้เทคโนโลยีสารสนเทศ</a:t>
            </a:r>
            <a:endParaRPr lang="th-TH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28662" y="1643050"/>
            <a:ext cx="7772400" cy="4572000"/>
          </a:xfrm>
        </p:spPr>
        <p:txBody>
          <a:bodyPr>
            <a:normAutofit/>
          </a:bodyPr>
          <a:lstStyle/>
          <a:p>
            <a:r>
              <a:rPr lang="th-TH" sz="3200" b="1" dirty="0" smtClean="0"/>
              <a:t>สามารถ</a:t>
            </a:r>
            <a:r>
              <a:rPr lang="th-TH" sz="3200" b="1" dirty="0" smtClean="0"/>
              <a:t>ประยุกต์ใช้หลักทางคณิตศาสตร์</a:t>
            </a:r>
            <a:r>
              <a:rPr lang="th-TH" sz="3200" b="1" dirty="0" smtClean="0"/>
              <a:t>และสถิติใน</a:t>
            </a:r>
            <a:r>
              <a:rPr lang="th-TH" sz="3200" b="1" dirty="0" smtClean="0"/>
              <a:t>การปฏิบัติงาน </a:t>
            </a:r>
          </a:p>
          <a:p>
            <a:r>
              <a:rPr lang="th-TH" sz="3200" b="1" dirty="0" smtClean="0"/>
              <a:t>สามารถ</a:t>
            </a:r>
            <a:r>
              <a:rPr lang="th-TH" sz="3200" b="1" dirty="0" smtClean="0"/>
              <a:t>สื่อสารด้วยภาษาไทยและภาษาอังกฤษได้อย่างมีประสิทธิภาพ </a:t>
            </a:r>
          </a:p>
          <a:p>
            <a:r>
              <a:rPr lang="th-TH" sz="3200" b="1" dirty="0" smtClean="0"/>
              <a:t>สามารถ</a:t>
            </a:r>
            <a:r>
              <a:rPr lang="th-TH" sz="3200" b="1" dirty="0" smtClean="0"/>
              <a:t>ใช้</a:t>
            </a:r>
            <a:r>
              <a:rPr lang="th-TH" sz="3200" b="1" dirty="0" smtClean="0"/>
              <a:t>เทคโนโลยีสารสนเทศได้อย่างมี</a:t>
            </a:r>
            <a:r>
              <a:rPr lang="th-TH" sz="3200" b="1" dirty="0" smtClean="0"/>
              <a:t>ประสิทธิภาพและมีจริยธรรม </a:t>
            </a:r>
          </a:p>
          <a:p>
            <a:r>
              <a:rPr lang="th-TH" sz="3200" b="1" dirty="0" smtClean="0"/>
              <a:t>สามารถ</a:t>
            </a:r>
            <a:r>
              <a:rPr lang="th-TH" sz="3200" b="1" dirty="0" smtClean="0"/>
              <a:t>สื่อสาร</a:t>
            </a:r>
            <a:r>
              <a:rPr lang="th-TH" sz="3200" b="1" dirty="0" smtClean="0"/>
              <a:t>เพื่อให้ผู</a:t>
            </a:r>
            <a:r>
              <a:rPr lang="th-TH" sz="3200" b="1" dirty="0" smtClean="0"/>
              <a:t>้รั</a:t>
            </a:r>
            <a:r>
              <a:rPr lang="th-TH" sz="3200" b="1" dirty="0" smtClean="0"/>
              <a:t>บบริการ</a:t>
            </a:r>
            <a:r>
              <a:rPr lang="th-TH" sz="3200" b="1" dirty="0" smtClean="0"/>
              <a:t>ได้รับบริการสุขภาพอย่างปลอดภัย </a:t>
            </a:r>
            <a:endParaRPr lang="en-US" sz="3200" b="1" dirty="0" smtClean="0"/>
          </a:p>
          <a:p>
            <a:pPr>
              <a:buNone/>
            </a:pPr>
            <a:endParaRPr lang="th-TH" sz="32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ด้านทักษะการปฏิบัติเชิงวิชาชีพ</a:t>
            </a:r>
            <a:endParaRPr lang="th-TH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</p:spPr>
        <p:txBody>
          <a:bodyPr>
            <a:noAutofit/>
          </a:bodyPr>
          <a:lstStyle/>
          <a:p>
            <a:r>
              <a:rPr lang="th-TH" sz="3000" dirty="0" smtClean="0"/>
              <a:t>สามารถ</a:t>
            </a:r>
            <a:r>
              <a:rPr lang="th-TH" sz="3000" dirty="0" smtClean="0"/>
              <a:t>ปฏิบัติการพยาบาลและการผดุงครรภ์อย่างเป็นองค์รวมเพื่อความปลอดภัย ของผู้รับบริการ ภายใต้หลักฐานเชิงประจักษ์กฎหมาย และจรรยาบรรณวิชาชีพ </a:t>
            </a:r>
          </a:p>
          <a:p>
            <a:r>
              <a:rPr lang="th-TH" sz="3000" dirty="0" smtClean="0"/>
              <a:t>สามารถ</a:t>
            </a:r>
            <a:r>
              <a:rPr lang="th-TH" sz="3000" dirty="0" smtClean="0"/>
              <a:t>ใช้กระบวนการพยาบาล ในการปฏิบัติการพยาบาลและการผดุงครรภ์ </a:t>
            </a:r>
          </a:p>
          <a:p>
            <a:r>
              <a:rPr lang="th-TH" sz="3000" dirty="0" smtClean="0"/>
              <a:t>ปฏิบัติการ</a:t>
            </a:r>
            <a:r>
              <a:rPr lang="th-TH" sz="3000" dirty="0" smtClean="0"/>
              <a:t>พยาบาลและการผดุงครรภ์ด้วยความเมตตา กรุณา และเอื้ออาทร โดย</a:t>
            </a:r>
            <a:r>
              <a:rPr lang="th-TH" sz="3000" dirty="0" err="1" smtClean="0"/>
              <a:t>คํานึงถึง</a:t>
            </a:r>
            <a:r>
              <a:rPr lang="th-TH" sz="3000" dirty="0" smtClean="0"/>
              <a:t>สิทธิ</a:t>
            </a:r>
            <a:r>
              <a:rPr lang="th-TH" sz="3000" dirty="0" smtClean="0"/>
              <a:t>ผู้ป่วยและความหลากหลายทางวัฒนธรรม </a:t>
            </a:r>
          </a:p>
          <a:p>
            <a:r>
              <a:rPr lang="th-TH" sz="3000" dirty="0" smtClean="0"/>
              <a:t>สามารถ</a:t>
            </a:r>
            <a:r>
              <a:rPr lang="th-TH" sz="3000" dirty="0" smtClean="0"/>
              <a:t>ปฏิบัติทักษะการพยาบาลได้ทั้งในสถานการณ์</a:t>
            </a:r>
            <a:r>
              <a:rPr lang="th-TH" sz="3000" dirty="0" err="1" smtClean="0"/>
              <a:t>จําลอง</a:t>
            </a:r>
            <a:r>
              <a:rPr lang="th-TH" sz="3000" dirty="0" smtClean="0"/>
              <a:t>และในสถานการณ์จริง</a:t>
            </a:r>
            <a:endParaRPr lang="th-TH" sz="3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78581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การนำมาตรฐานผลการเรียนรู้ไปใช้</a:t>
            </a:r>
            <a:endParaRPr lang="th-TH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1500174"/>
            <a:ext cx="360226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 smtClean="0"/>
              <a:t>มาตรฐานคุณวุฒิระดับบัณฑิตศึกษา</a:t>
            </a:r>
          </a:p>
          <a:p>
            <a:r>
              <a:rPr lang="th-TH" dirty="0" smtClean="0"/>
              <a:t>กระทรวงศึกษาธิการ </a:t>
            </a:r>
            <a:r>
              <a:rPr lang="en-US" dirty="0" smtClean="0"/>
              <a:t>2558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2500298" y="2786058"/>
            <a:ext cx="349005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 smtClean="0"/>
              <a:t>มาตรฐานคุณวุฒิระดับปริญญาตรี </a:t>
            </a:r>
          </a:p>
          <a:p>
            <a:r>
              <a:rPr lang="th-TH" dirty="0" smtClean="0"/>
              <a:t>สาขาพยาบาลศาสตร์ </a:t>
            </a:r>
            <a:r>
              <a:rPr lang="en-US" dirty="0" smtClean="0"/>
              <a:t>2560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4143380"/>
            <a:ext cx="336021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 smtClean="0"/>
              <a:t>หลักสูตร</a:t>
            </a:r>
            <a:r>
              <a:rPr lang="th-TH" dirty="0" err="1" smtClean="0"/>
              <a:t>พยาบาลศาสตร</a:t>
            </a:r>
            <a:r>
              <a:rPr lang="th-TH" dirty="0" smtClean="0"/>
              <a:t>บัณฑิต </a:t>
            </a:r>
          </a:p>
          <a:p>
            <a:r>
              <a:rPr lang="th-TH" dirty="0" smtClean="0"/>
              <a:t>หลักสูตรปรับปรุง ปี พ.ศ. ....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4214818"/>
            <a:ext cx="336021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 smtClean="0"/>
              <a:t>หลักสูตร</a:t>
            </a:r>
            <a:r>
              <a:rPr lang="th-TH" dirty="0" err="1" smtClean="0"/>
              <a:t>พยาบาลศาสตร</a:t>
            </a:r>
            <a:r>
              <a:rPr lang="th-TH" dirty="0" smtClean="0"/>
              <a:t>บัณฑิต </a:t>
            </a:r>
          </a:p>
          <a:p>
            <a:r>
              <a:rPr lang="th-TH" dirty="0" smtClean="0"/>
              <a:t>ปี พ.ศ. .......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2357422" y="5786454"/>
            <a:ext cx="548419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 smtClean="0"/>
              <a:t>โครงสร้างหลักสูตร แผนการศึกษา และรายละเอียดวิชา</a:t>
            </a:r>
            <a:endParaRPr lang="th-TH" dirty="0"/>
          </a:p>
        </p:txBody>
      </p:sp>
      <p:sp>
        <p:nvSpPr>
          <p:cNvPr id="11" name="ลูกศรลง 10"/>
          <p:cNvSpPr/>
          <p:nvPr/>
        </p:nvSpPr>
        <p:spPr>
          <a:xfrm>
            <a:off x="4000496" y="2500306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ลง 11"/>
          <p:cNvSpPr/>
          <p:nvPr/>
        </p:nvSpPr>
        <p:spPr>
          <a:xfrm rot="2579700">
            <a:off x="3286116" y="3857628"/>
            <a:ext cx="35719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ลง 12"/>
          <p:cNvSpPr/>
          <p:nvPr/>
        </p:nvSpPr>
        <p:spPr>
          <a:xfrm rot="19362327">
            <a:off x="5416224" y="3890446"/>
            <a:ext cx="357190" cy="257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ลง 13"/>
          <p:cNvSpPr/>
          <p:nvPr/>
        </p:nvSpPr>
        <p:spPr>
          <a:xfrm rot="19410515">
            <a:off x="3459387" y="5181378"/>
            <a:ext cx="357190" cy="5567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ลง 14"/>
          <p:cNvSpPr/>
          <p:nvPr/>
        </p:nvSpPr>
        <p:spPr>
          <a:xfrm rot="2512840">
            <a:off x="5742126" y="5242091"/>
            <a:ext cx="357190" cy="561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85786" y="1285860"/>
            <a:ext cx="7772400" cy="4929222"/>
          </a:xfrm>
        </p:spPr>
        <p:txBody>
          <a:bodyPr>
            <a:noAutofit/>
          </a:bodyPr>
          <a:lstStyle/>
          <a:p>
            <a:r>
              <a:rPr lang="th-TH" sz="3000" b="1" dirty="0" smtClean="0">
                <a:latin typeface="DilleniaUPC" pitchFamily="18" charset="-34"/>
              </a:rPr>
              <a:t>กำหนดผลลัพธ์การเรียนรู้ของทุกรายวิชาในหลักสูตร </a:t>
            </a:r>
            <a:r>
              <a:rPr lang="en-US" sz="3000" b="1" dirty="0" smtClean="0">
                <a:latin typeface="DilleniaUPC" pitchFamily="18" charset="-34"/>
              </a:rPr>
              <a:t>(Curriculum mapping and program learning outcomes </a:t>
            </a:r>
            <a:r>
              <a:rPr lang="th-TH" sz="3000" b="1" dirty="0" smtClean="0">
                <a:latin typeface="DilleniaUPC" pitchFamily="18" charset="-34"/>
              </a:rPr>
              <a:t>หรือ </a:t>
            </a:r>
            <a:r>
              <a:rPr lang="en-US" sz="3000" b="1" dirty="0" smtClean="0">
                <a:latin typeface="DilleniaUPC" pitchFamily="18" charset="-34"/>
              </a:rPr>
              <a:t>PLO) </a:t>
            </a:r>
            <a:r>
              <a:rPr lang="th-TH" sz="3000" b="1" dirty="0" smtClean="0">
                <a:latin typeface="DilleniaUPC" pitchFamily="18" charset="-34"/>
              </a:rPr>
              <a:t>ให้ครอบคลุม </a:t>
            </a:r>
            <a:r>
              <a:rPr lang="en-US" sz="3000" b="1" dirty="0" smtClean="0">
                <a:latin typeface="DilleniaUPC" pitchFamily="18" charset="-34"/>
              </a:rPr>
              <a:t>6 </a:t>
            </a:r>
            <a:r>
              <a:rPr lang="th-TH" sz="3000" b="1" dirty="0" smtClean="0">
                <a:latin typeface="DilleniaUPC" pitchFamily="18" charset="-34"/>
              </a:rPr>
              <a:t>ด้าน</a:t>
            </a:r>
          </a:p>
          <a:p>
            <a:r>
              <a:rPr lang="th-TH" sz="3000" b="1" dirty="0" smtClean="0">
                <a:latin typeface="DilleniaUPC" pitchFamily="18" charset="-34"/>
              </a:rPr>
              <a:t>นำผลลัพธ์การเรียนรู้ ที่กำหนดในหลักสูตร </a:t>
            </a:r>
            <a:r>
              <a:rPr lang="en-US" sz="3000" b="1" dirty="0" smtClean="0">
                <a:latin typeface="DilleniaUPC" pitchFamily="18" charset="-34"/>
              </a:rPr>
              <a:t>(PLO) </a:t>
            </a:r>
            <a:r>
              <a:rPr lang="th-TH" sz="3000" b="1" dirty="0" smtClean="0">
                <a:latin typeface="DilleniaUPC" pitchFamily="18" charset="-34"/>
              </a:rPr>
              <a:t>มาใช้ในรายวิชา </a:t>
            </a:r>
            <a:r>
              <a:rPr lang="en-US" sz="3000" b="1" dirty="0" smtClean="0">
                <a:latin typeface="DilleniaUPC" pitchFamily="18" charset="-34"/>
              </a:rPr>
              <a:t>(Course learning outcomes </a:t>
            </a:r>
            <a:r>
              <a:rPr lang="th-TH" sz="3000" b="1" dirty="0" smtClean="0">
                <a:latin typeface="DilleniaUPC" pitchFamily="18" charset="-34"/>
              </a:rPr>
              <a:t>หรือ </a:t>
            </a:r>
            <a:r>
              <a:rPr lang="en-US" sz="3000" b="1" dirty="0" smtClean="0">
                <a:latin typeface="DilleniaUPC" pitchFamily="18" charset="-34"/>
              </a:rPr>
              <a:t>CLO) </a:t>
            </a:r>
            <a:r>
              <a:rPr lang="th-TH" sz="3000" b="1" dirty="0" smtClean="0">
                <a:latin typeface="DilleniaUPC" pitchFamily="18" charset="-34"/>
              </a:rPr>
              <a:t>โดยกำหนดวัตถุประสงค์ของรายวิชา แผนการสอน กิจกรรมการเรียนการสอนที่จะช่วยพัฒนาผู้เรียนให้เกิดการเรียนรู้ในด้านต่างๆ และการประเมินผล</a:t>
            </a:r>
          </a:p>
          <a:p>
            <a:r>
              <a:rPr lang="th-TH" sz="3000" b="1" dirty="0" smtClean="0">
                <a:latin typeface="DilleniaUPC" pitchFamily="18" charset="-34"/>
              </a:rPr>
              <a:t>ดำเนินการสอนและประเมินผลการเรียนของ</a:t>
            </a:r>
            <a:r>
              <a:rPr lang="th-TH" sz="3000" b="1" dirty="0" smtClean="0">
                <a:latin typeface="DilleniaUPC" pitchFamily="18" charset="-34"/>
              </a:rPr>
              <a:t>นักศึกษาตามผลลัพธ์การ</a:t>
            </a:r>
            <a:r>
              <a:rPr lang="th-TH" sz="3000" b="1" dirty="0" smtClean="0">
                <a:latin typeface="DilleniaUPC" pitchFamily="18" charset="-34"/>
              </a:rPr>
              <a:t>เรียนรู้</a:t>
            </a:r>
            <a:r>
              <a:rPr lang="th-TH" sz="3000" b="1" dirty="0" smtClean="0">
                <a:latin typeface="DilleniaUPC" pitchFamily="18" charset="-34"/>
              </a:rPr>
              <a:t>ที่กำหนด </a:t>
            </a:r>
            <a:r>
              <a:rPr lang="th-TH" sz="3000" b="1" dirty="0" smtClean="0">
                <a:latin typeface="DilleniaUPC" pitchFamily="18" charset="-34"/>
              </a:rPr>
              <a:t>และ</a:t>
            </a:r>
            <a:r>
              <a:rPr lang="th-TH" sz="3000" b="1" dirty="0" smtClean="0">
                <a:latin typeface="DilleniaUPC" pitchFamily="18" charset="-34"/>
              </a:rPr>
              <a:t>เสนอแนะโอกาสพัฒนาให้นักศึกษาทราบพร้อมทั้งจัด</a:t>
            </a:r>
            <a:r>
              <a:rPr lang="th-TH" sz="3000" b="1" dirty="0" smtClean="0">
                <a:latin typeface="DilleniaUPC" pitchFamily="18" charset="-34"/>
              </a:rPr>
              <a:t>กิจกรรมเพิ่มเติม</a:t>
            </a:r>
            <a:endParaRPr lang="th-TH" sz="3000" b="1" dirty="0">
              <a:latin typeface="DilleniaUPC" pitchFamily="18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772400" cy="71439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การนำมาตรฐานผลการเรียนรู้ไปใช้</a:t>
            </a:r>
            <a:endParaRPr lang="th-TH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28662" y="1643050"/>
            <a:ext cx="7772400" cy="4572000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DilleniaUPC" pitchFamily="18" charset="-34"/>
              </a:rPr>
              <a:t>วิชาภาคปฏิบัติการพยาบาล</a:t>
            </a:r>
          </a:p>
          <a:p>
            <a:pPr lvl="1">
              <a:buFont typeface="Wingdings" pitchFamily="2" charset="2"/>
              <a:buChar char="Ø"/>
            </a:pPr>
            <a:r>
              <a:rPr lang="th-TH" sz="2800" b="1" dirty="0" smtClean="0">
                <a:latin typeface="DilleniaUPC" pitchFamily="18" charset="-34"/>
              </a:rPr>
              <a:t> </a:t>
            </a:r>
            <a:r>
              <a:rPr lang="th-TH" sz="2800" b="1" dirty="0" smtClean="0">
                <a:latin typeface="DilleniaUPC" pitchFamily="18" charset="-34"/>
              </a:rPr>
              <a:t>การฝึกปฏิบัติการพยาบาลในห้องปฏิบัติการ</a:t>
            </a:r>
          </a:p>
          <a:p>
            <a:pPr lvl="1">
              <a:buFont typeface="Wingdings" pitchFamily="2" charset="2"/>
              <a:buChar char="Ø"/>
            </a:pPr>
            <a:r>
              <a:rPr lang="th-TH" sz="2800" b="1" dirty="0" smtClean="0">
                <a:latin typeface="DilleniaUPC" pitchFamily="18" charset="-34"/>
              </a:rPr>
              <a:t> </a:t>
            </a:r>
            <a:r>
              <a:rPr lang="th-TH" sz="2800" b="1" dirty="0" smtClean="0">
                <a:latin typeface="DilleniaUPC" pitchFamily="18" charset="-34"/>
              </a:rPr>
              <a:t>การฝึกปฏิบัติการพยาบาลในคลินิก</a:t>
            </a:r>
          </a:p>
          <a:p>
            <a:r>
              <a:rPr lang="th-TH" sz="3200" b="1" dirty="0" smtClean="0">
                <a:latin typeface="DilleniaUPC" pitchFamily="18" charset="-34"/>
              </a:rPr>
              <a:t>จัด</a:t>
            </a:r>
            <a:r>
              <a:rPr lang="th-TH" sz="3200" b="1" dirty="0" smtClean="0">
                <a:latin typeface="DilleniaUPC" pitchFamily="18" charset="-34"/>
              </a:rPr>
              <a:t>ประสบการณ์การฝึกปฏิบัติที่สามารถพัฒนาความรู้ความสามารถของนักศึกษาให้เกิดผลลัพธ์การเรียนรู้ทั้ง </a:t>
            </a:r>
            <a:r>
              <a:rPr lang="en-US" sz="3200" b="1" dirty="0" smtClean="0">
                <a:latin typeface="DilleniaUPC" pitchFamily="18" charset="-34"/>
              </a:rPr>
              <a:t>6 </a:t>
            </a:r>
            <a:r>
              <a:rPr lang="th-TH" sz="3200" b="1" dirty="0" smtClean="0">
                <a:latin typeface="DilleniaUPC" pitchFamily="18" charset="-34"/>
              </a:rPr>
              <a:t>ด้าน</a:t>
            </a:r>
          </a:p>
          <a:p>
            <a:r>
              <a:rPr lang="th-TH" sz="3200" b="1" dirty="0" smtClean="0">
                <a:latin typeface="DilleniaUPC" pitchFamily="18" charset="-34"/>
              </a:rPr>
              <a:t>ประเมินผลการฝึกปฏิบัติของนักศึกษาตามผลลัพธ์การเรียนรู้ </a:t>
            </a:r>
            <a:r>
              <a:rPr lang="en-US" sz="3200" b="1" dirty="0" smtClean="0">
                <a:latin typeface="DilleniaUPC" pitchFamily="18" charset="-34"/>
              </a:rPr>
              <a:t>6 </a:t>
            </a:r>
            <a:r>
              <a:rPr lang="th-TH" sz="3200" b="1" dirty="0" smtClean="0">
                <a:latin typeface="DilleniaUPC" pitchFamily="18" charset="-34"/>
              </a:rPr>
              <a:t>ด้าน และเสนอแนะโอกาสพัฒนาให้นักศึกษาทราบพร้อมทั้งจัดกิจกรรมหรือประสบการณ์ในคลินิกเพิ่มเติม</a:t>
            </a:r>
            <a:endParaRPr lang="th-TH" sz="3200" b="1" dirty="0">
              <a:latin typeface="DilleniaUPC" pitchFamily="18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การนำมาตรฐานผลการเรียนรู้ไปใช้</a:t>
            </a:r>
            <a:endParaRPr lang="th-TH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4274" name="Picture 2" descr="https://s-media-cache-ak0.pinimg.com/236x/3d/fc/ff/3dfcffc56ba7fe869068022447e59c0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357298"/>
            <a:ext cx="1774827" cy="1646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cs typeface="+mn-cs"/>
              </a:rPr>
              <a:t>ความหมายของการประกอบวิชาชีพการพยาบาล</a:t>
            </a:r>
            <a:endParaRPr lang="th-TH" b="1" dirty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7"/>
            <a:ext cx="9100191" cy="3576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cs typeface="+mn-cs"/>
              </a:rPr>
              <a:t>ความหมายของการประกอบวิชาชีพการผดุงครรภ์</a:t>
            </a:r>
            <a:endParaRPr lang="th-TH" b="1" dirty="0">
              <a:solidFill>
                <a:schemeClr val="tx1"/>
              </a:solidFill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600582"/>
            <a:ext cx="9144000" cy="3862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th-TH" sz="280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สมรรถนะพยาบาลวิชาชีพทั่วไปที่สำเร็จการศึกษา</a:t>
            </a:r>
            <a:br>
              <a:rPr lang="th-TH" sz="280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</a:br>
            <a:r>
              <a:rPr lang="th-TH" sz="280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ในหลักสูตรระดับปริญญาตรี พ.ศ. </a:t>
            </a:r>
            <a:r>
              <a:rPr lang="en-US" sz="280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2552</a:t>
            </a:r>
            <a:endParaRPr lang="th-TH" sz="280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928802"/>
            <a:ext cx="8001000" cy="4500594"/>
          </a:xfrm>
        </p:spPr>
        <p:txBody>
          <a:bodyPr>
            <a:normAutofit fontScale="92500"/>
          </a:bodyPr>
          <a:lstStyle/>
          <a:p>
            <a:pPr marL="571500" indent="-571500">
              <a:buSzPct val="80000"/>
              <a:buFontTx/>
              <a:buNone/>
            </a:pPr>
            <a:r>
              <a:rPr lang="th-TH" sz="3200" b="1" dirty="0">
                <a:solidFill>
                  <a:srgbClr val="FF0000"/>
                </a:solidFill>
                <a:cs typeface="DilleniaUPC" pitchFamily="18" charset="-34"/>
              </a:rPr>
              <a:t>สมรรถนะด้านที่ 1 </a:t>
            </a:r>
            <a:r>
              <a:rPr lang="th-TH" sz="3200" b="1" dirty="0">
                <a:cs typeface="DilleniaUPC" pitchFamily="18" charset="-34"/>
              </a:rPr>
              <a:t>สมรรถนะด้านจริยธรรม จรรยาบรรณ และกฎหมาย</a:t>
            </a:r>
          </a:p>
          <a:p>
            <a:pPr marL="571500" indent="-571500">
              <a:buSzPct val="80000"/>
              <a:buFontTx/>
              <a:buNone/>
            </a:pPr>
            <a:r>
              <a:rPr lang="th-TH" sz="3200" b="1" dirty="0">
                <a:solidFill>
                  <a:srgbClr val="FF0000"/>
                </a:solidFill>
                <a:cs typeface="DilleniaUPC" pitchFamily="18" charset="-34"/>
              </a:rPr>
              <a:t>สมรรถนะด้านที่ 2 </a:t>
            </a:r>
            <a:r>
              <a:rPr lang="th-TH" sz="3200" b="1" dirty="0">
                <a:cs typeface="DilleniaUPC" pitchFamily="18" charset="-34"/>
              </a:rPr>
              <a:t>สมรรถนะด้านการปฏิบัติการพยาบาลและการผดุง</a:t>
            </a:r>
            <a:r>
              <a:rPr lang="th-TH" sz="3200" b="1" dirty="0" smtClean="0">
                <a:cs typeface="DilleniaUPC" pitchFamily="18" charset="-34"/>
              </a:rPr>
              <a:t>ครรภ์</a:t>
            </a:r>
          </a:p>
          <a:p>
            <a:pPr marL="571500" indent="-571500">
              <a:buSzPct val="80000"/>
              <a:buNone/>
            </a:pPr>
            <a:r>
              <a:rPr lang="th-TH" sz="3200" b="1" dirty="0" smtClean="0">
                <a:solidFill>
                  <a:srgbClr val="FF0000"/>
                </a:solidFill>
                <a:cs typeface="DilleniaUPC" pitchFamily="18" charset="-34"/>
              </a:rPr>
              <a:t>สมรรถนะด้านที่ 3   </a:t>
            </a:r>
            <a:r>
              <a:rPr lang="th-TH" sz="3200" b="1" dirty="0" smtClean="0">
                <a:cs typeface="DilleniaUPC" pitchFamily="18" charset="-34"/>
              </a:rPr>
              <a:t>สมรรถนะด้าน คุณลักษณะเชิงวิชาชีพ</a:t>
            </a:r>
          </a:p>
          <a:p>
            <a:pPr marL="571500" indent="-571500">
              <a:buSzPct val="80000"/>
              <a:buNone/>
            </a:pPr>
            <a:r>
              <a:rPr lang="th-TH" sz="3200" b="1" dirty="0" smtClean="0">
                <a:solidFill>
                  <a:srgbClr val="FF0000"/>
                </a:solidFill>
                <a:cs typeface="DilleniaUPC" pitchFamily="18" charset="-34"/>
              </a:rPr>
              <a:t>สมรรถนะด้านที่ 4   </a:t>
            </a:r>
            <a:r>
              <a:rPr lang="th-TH" sz="3200" b="1" dirty="0" smtClean="0">
                <a:cs typeface="DilleniaUPC" pitchFamily="18" charset="-34"/>
              </a:rPr>
              <a:t>สมรรถนะด้านภาวะผู้นำ การจัดการ และการพัฒนาคุณภาพ</a:t>
            </a:r>
          </a:p>
          <a:p>
            <a:pPr marL="571500" indent="-571500">
              <a:buFontTx/>
              <a:buNone/>
            </a:pPr>
            <a:r>
              <a:rPr lang="th-TH" sz="3200" b="1" dirty="0" smtClean="0">
                <a:solidFill>
                  <a:srgbClr val="FF0000"/>
                </a:solidFill>
                <a:cs typeface="DilleniaUPC" pitchFamily="18" charset="-34"/>
              </a:rPr>
              <a:t>สมรรถนะด้านที่ 5 </a:t>
            </a:r>
            <a:r>
              <a:rPr lang="th-TH" sz="3200" b="1" dirty="0" smtClean="0">
                <a:cs typeface="DilleniaUPC" pitchFamily="18" charset="-34"/>
              </a:rPr>
              <a:t>สมรรถนะด้านวิชาการและการวิจัย</a:t>
            </a:r>
          </a:p>
          <a:p>
            <a:pPr marL="571500" indent="-571500">
              <a:buFontTx/>
              <a:buNone/>
            </a:pPr>
            <a:r>
              <a:rPr lang="th-TH" sz="3200" b="1" dirty="0" smtClean="0">
                <a:solidFill>
                  <a:srgbClr val="FF0000"/>
                </a:solidFill>
                <a:cs typeface="DilleniaUPC" pitchFamily="18" charset="-34"/>
              </a:rPr>
              <a:t>สมรรถนะด้านที่ 6 </a:t>
            </a:r>
            <a:r>
              <a:rPr lang="th-TH" sz="3200" b="1" dirty="0" smtClean="0">
                <a:cs typeface="DilleniaUPC" pitchFamily="18" charset="-34"/>
              </a:rPr>
              <a:t>สมรรถนะด้านการสื่อสารและสัมพันธภาพ</a:t>
            </a:r>
          </a:p>
          <a:p>
            <a:pPr marL="571500" indent="-571500">
              <a:buFontTx/>
              <a:buNone/>
            </a:pPr>
            <a:r>
              <a:rPr lang="th-TH" sz="3200" b="1" dirty="0" smtClean="0">
                <a:solidFill>
                  <a:srgbClr val="FF0000"/>
                </a:solidFill>
                <a:cs typeface="DilleniaUPC" pitchFamily="18" charset="-34"/>
              </a:rPr>
              <a:t>สมรรถนะด้านที่ 7 </a:t>
            </a:r>
            <a:r>
              <a:rPr lang="th-TH" sz="3200" b="1" dirty="0" smtClean="0">
                <a:cs typeface="DilleniaUPC" pitchFamily="18" charset="-34"/>
              </a:rPr>
              <a:t>สมรรถนะด้านเทคโนโลยีและสารสนเทศ</a:t>
            </a:r>
          </a:p>
          <a:p>
            <a:pPr marL="571500" indent="-571500">
              <a:buFontTx/>
              <a:buNone/>
            </a:pPr>
            <a:r>
              <a:rPr lang="th-TH" sz="3200" b="1" dirty="0" smtClean="0">
                <a:solidFill>
                  <a:srgbClr val="FF0000"/>
                </a:solidFill>
                <a:cs typeface="DilleniaUPC" pitchFamily="18" charset="-34"/>
              </a:rPr>
              <a:t>สมรรถนะด้านที่ 8 </a:t>
            </a:r>
            <a:r>
              <a:rPr lang="th-TH" sz="3200" b="1" dirty="0" smtClean="0">
                <a:cs typeface="DilleniaUPC" pitchFamily="18" charset="-34"/>
              </a:rPr>
              <a:t>สมรรถนะด้านสังคม</a:t>
            </a:r>
          </a:p>
          <a:p>
            <a:pPr marL="571500" indent="-571500">
              <a:buSzPct val="80000"/>
              <a:buNone/>
            </a:pPr>
            <a:endParaRPr lang="th-TH" sz="3200" b="1" dirty="0" smtClean="0">
              <a:cs typeface="DilleniaUPC" pitchFamily="18" charset="-34"/>
            </a:endParaRPr>
          </a:p>
          <a:p>
            <a:pPr marL="571500" indent="-571500">
              <a:buSzPct val="80000"/>
              <a:buNone/>
            </a:pPr>
            <a:endParaRPr lang="th-TH" sz="3200" b="1" dirty="0" smtClean="0">
              <a:cs typeface="DilleniaUPC" pitchFamily="18" charset="-34"/>
            </a:endParaRPr>
          </a:p>
          <a:p>
            <a:pPr marL="571500" indent="-571500">
              <a:buSzPct val="80000"/>
              <a:buFontTx/>
              <a:buNone/>
            </a:pPr>
            <a:endParaRPr lang="th-TH" sz="3200" b="1" dirty="0">
              <a:cs typeface="DilleniaUPC" pitchFamily="18" charset="-34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68313" y="1557338"/>
            <a:ext cx="82804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6786578" y="5643578"/>
            <a:ext cx="1329210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รายละเอียด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1406" y="3286124"/>
            <a:ext cx="892971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 algn="ctr"/>
            <a:r>
              <a:rPr lang="th-TH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กรอบมาตรฐานคุณวุฒิระดับอุดมศึกษาแห่งชาติ</a:t>
            </a:r>
            <a:br>
              <a:rPr lang="th-TH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</a:br>
            <a:r>
              <a:rPr lang="th-TH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Thai Qualifications Framework for Higher Education : TQF: </a:t>
            </a:r>
            <a:r>
              <a:rPr lang="en-US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HEd</a:t>
            </a:r>
            <a:r>
              <a:rPr lang="en-US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) </a:t>
            </a:r>
            <a:endParaRPr lang="th-TH" sz="32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  <a:p>
            <a:pPr algn="ctr"/>
            <a:r>
              <a:rPr lang="th-TH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และ</a:t>
            </a:r>
            <a:r>
              <a:rPr lang="th-TH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มาตรฐานคุณวุฒิการศึกษาระดับปริญญาตรี </a:t>
            </a:r>
            <a:endParaRPr lang="th-TH" sz="32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  <a:p>
            <a:pPr algn="ctr"/>
            <a:r>
              <a:rPr lang="th-TH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สาขา</a:t>
            </a:r>
            <a:r>
              <a:rPr lang="th-TH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พยาบาลศาสตร์</a:t>
            </a:r>
            <a:endParaRPr lang="en-US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1857364"/>
            <a:ext cx="1268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TQF</a:t>
            </a:r>
            <a:endParaRPr lang="th-TH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33400" y="243840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th-TH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705600" y="2667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th-TH" sz="2400">
              <a:cs typeface="Times New Roman" pitchFamily="18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457200"/>
            <a:ext cx="68580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996633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พระราชบัญญัติการศึกษาแห่งชาติ พ.ศ. 2542</a:t>
            </a:r>
          </a:p>
          <a:p>
            <a:pPr algn="ctr">
              <a:buFontTx/>
              <a:buNone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และที่แก้ไขเพิ่มเติม พ.ศ. 2545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143000" y="2057400"/>
            <a:ext cx="6858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996633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100000"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หมวด 6 มาตรฐานและการประกันคุณภาพการศึกษา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143000" y="3581400"/>
            <a:ext cx="68580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996633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100000"/>
            </a:pPr>
            <a:r>
              <a:rPr lang="th-TH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มาตรา 47 ระบบการประกันคุณภาพการศึกษา</a:t>
            </a:r>
            <a:endParaRPr lang="en-US" sz="24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214414" y="4953000"/>
            <a:ext cx="6715172" cy="16907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996633"/>
            </a:solidFill>
            <a:miter lim="800000"/>
            <a:headEnd/>
            <a:tailEnd/>
          </a:ln>
          <a:effectLst>
            <a:outerShdw dist="107763" dir="18900000" algn="ctr" rotWithShape="0">
              <a:srgbClr val="003399">
                <a:alpha val="50000"/>
              </a:srgbClr>
            </a:outerShdw>
          </a:effectLst>
        </p:spPr>
        <p:txBody>
          <a:bodyPr/>
          <a:lstStyle/>
          <a:p>
            <a:pPr marL="342900" indent="-342900" algn="ctr">
              <a:spcBef>
                <a:spcPct val="20000"/>
              </a:spcBef>
              <a:buSzPct val="100000"/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กรอบมาตรฐาน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คุณวุฒิระดับอุดมศึกษาแห่งชาติ</a:t>
            </a:r>
          </a:p>
          <a:p>
            <a:pPr marL="342900" indent="-342900" algn="ctr">
              <a:spcBef>
                <a:spcPct val="20000"/>
              </a:spcBef>
              <a:buSzPct val="100000"/>
            </a:pPr>
            <a:r>
              <a:rPr lang="en-US" sz="2400" dirty="0" smtClean="0"/>
              <a:t>Thai Qualifications Framework for Higher Education</a:t>
            </a:r>
          </a:p>
          <a:p>
            <a:pPr marL="342900" indent="-342900" algn="ctr">
              <a:spcBef>
                <a:spcPct val="20000"/>
              </a:spcBef>
              <a:buSzPct val="100000"/>
            </a:pPr>
            <a:r>
              <a:rPr lang="en-US" sz="2400" dirty="0" smtClean="0">
                <a:cs typeface="Times New Roman" pitchFamily="18" charset="0"/>
              </a:rPr>
              <a:t>(TQF)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4114800" y="16764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400"/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4114800" y="32766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400"/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4114800" y="45720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68313" y="333375"/>
            <a:ext cx="8207375" cy="86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endParaRPr kumimoji="1" lang="th-TH" sz="48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367713" cy="838200"/>
          </a:xfrm>
          <a:solidFill>
            <a:srgbClr val="C00000"/>
          </a:solidFill>
          <a:effectLst/>
        </p:spPr>
        <p:txBody>
          <a:bodyPr>
            <a:normAutofit fontScale="90000"/>
          </a:bodyPr>
          <a:lstStyle/>
          <a:p>
            <a:pPr algn="ctr"/>
            <a:r>
              <a:rPr lang="th-TH" sz="2900" b="1" dirty="0">
                <a:solidFill>
                  <a:schemeClr val="bg1"/>
                </a:solidFill>
                <a:effectLst/>
                <a:cs typeface="Tahoma" pitchFamily="34" charset="0"/>
              </a:rPr>
              <a:t>ปรัชญาของกรอบมาตรฐานคุณวุฒิระดับอุดมศึกษา</a:t>
            </a:r>
            <a:endParaRPr lang="en-US" sz="2900" b="1" dirty="0">
              <a:solidFill>
                <a:schemeClr val="bg1"/>
              </a:solidFill>
              <a:effectLst/>
              <a:cs typeface="Tahoma" pitchFamily="34" charset="0"/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57338"/>
            <a:ext cx="8278812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sz="3600" b="1" dirty="0">
                <a:latin typeface="AngsanaUPC" pitchFamily="18" charset="-34"/>
              </a:rPr>
              <a:t>การศึกษาเป็นสิ่งจำเป็นต่อการพัฒนาทรัพยากรมนุษย์</a:t>
            </a:r>
          </a:p>
          <a:p>
            <a:pPr>
              <a:lnSpc>
                <a:spcPct val="90000"/>
              </a:lnSpc>
            </a:pPr>
            <a:r>
              <a:rPr lang="th-TH" sz="3600" b="1" dirty="0">
                <a:latin typeface="AngsanaUPC" pitchFamily="18" charset="-34"/>
              </a:rPr>
              <a:t>เป้าหมายการศึกษาต้องชัดเจนว่าบัณฑิตซึ่งเป็นผลผลิตของการจัดการศึกษาต้องมีทักษะ ความรู้ความสามารถ และคุณลักษณะอื่นๆ</a:t>
            </a:r>
          </a:p>
          <a:p>
            <a:pPr>
              <a:lnSpc>
                <a:spcPct val="90000"/>
              </a:lnSpc>
            </a:pPr>
            <a:r>
              <a:rPr lang="th-TH" sz="3600" b="1" dirty="0">
                <a:latin typeface="AngsanaUPC" pitchFamily="18" charset="-34"/>
              </a:rPr>
              <a:t>การกำหนดกรอบมาตรฐานเป็นการประกันมาตรฐานผลการเรียนรู้ของบัณฑิต</a:t>
            </a:r>
          </a:p>
          <a:p>
            <a:pPr>
              <a:lnSpc>
                <a:spcPct val="90000"/>
              </a:lnSpc>
            </a:pPr>
            <a:r>
              <a:rPr lang="th-TH" sz="3600" b="1" dirty="0">
                <a:latin typeface="AngsanaUPC" pitchFamily="18" charset="-34"/>
              </a:rPr>
              <a:t>มีมาตรฐานเทียบเคียงได้ระหว่างสถาบันอุดมศึกษาทั้งในประเทศและต่างประเทศ</a:t>
            </a:r>
          </a:p>
        </p:txBody>
      </p:sp>
      <p:pic>
        <p:nvPicPr>
          <p:cNvPr id="53253" name="Picture 5" descr="CANDL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013325"/>
            <a:ext cx="652462" cy="1419225"/>
          </a:xfrm>
          <a:prstGeom prst="rect">
            <a:avLst/>
          </a:prstGeom>
          <a:noFill/>
        </p:spPr>
      </p:pic>
      <p:pic>
        <p:nvPicPr>
          <p:cNvPr id="53254" name="Picture 6" descr="ACCNTA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5229225"/>
            <a:ext cx="1223963" cy="11699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มอภาค">
  <a:themeElements>
    <a:clrScheme name="เสมอภาค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</TotalTime>
  <Words>2145</Words>
  <Application>Microsoft Office PowerPoint</Application>
  <PresentationFormat>นำเสนอทางหน้าจอ (4:3)</PresentationFormat>
  <Paragraphs>165</Paragraphs>
  <Slides>36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36</vt:i4>
      </vt:variant>
    </vt:vector>
  </HeadingPairs>
  <TitlesOfParts>
    <vt:vector size="37" baseType="lpstr">
      <vt:lpstr>เสมอภาค</vt:lpstr>
      <vt:lpstr>สมรรถนะหลักผู้ประกอบวิชาชีพการพยาบาลและมาตรฐานคุณวุฒิการศึกษาระดับปริญญาตรี สาขาพยาบาลศาสตร์</vt:lpstr>
      <vt:lpstr>ภาพนิ่ง 2</vt:lpstr>
      <vt:lpstr>ความหมายของการพยาบาลและการผดุงครรภ์</vt:lpstr>
      <vt:lpstr>ความหมายของการประกอบวิชาชีพการพยาบาล</vt:lpstr>
      <vt:lpstr>ความหมายของการประกอบวิชาชีพการผดุงครรภ์</vt:lpstr>
      <vt:lpstr>สมรรถนะพยาบาลวิชาชีพทั่วไปที่สำเร็จการศึกษา ในหลักสูตรระดับปริญญาตรี พ.ศ. 2552</vt:lpstr>
      <vt:lpstr>ภาพนิ่ง 7</vt:lpstr>
      <vt:lpstr>ภาพนิ่ง 8</vt:lpstr>
      <vt:lpstr>ปรัชญาของกรอบมาตรฐานคุณวุฒิระดับอุดมศึกษา</vt:lpstr>
      <vt:lpstr>วัตถุประสงค์</vt:lpstr>
      <vt:lpstr>หลักการสําคัญของ TQF</vt:lpstr>
      <vt:lpstr>ภาพนิ่ง 12</vt:lpstr>
      <vt:lpstr>ระดับคุณวุฒิ</vt:lpstr>
      <vt:lpstr>ประกาศกระทรวงศึกษาธิการ เรื่อง เกณฑ์มาตรฐานหลักสูตรระดับปริญญาตรี พ.ศ. ๒๕๕๘</vt:lpstr>
      <vt:lpstr>ประกาศกระทรวงศึกษาธิการ เรื่อง เกณฑ์มาตรฐานหลักสูตรระดับปริญญาตรี พ.ศ. ๒๕๕๘</vt:lpstr>
      <vt:lpstr>ภาพนิ่ง 16</vt:lpstr>
      <vt:lpstr>ผลการเรียนรู้ 5 ด้าน</vt:lpstr>
      <vt:lpstr>ผลการเรียนรู้ 5 ด้าน</vt:lpstr>
      <vt:lpstr>ผลการเรียนรู้ 5 ด้าน</vt:lpstr>
      <vt:lpstr>ผลการเรียนรู้ 5 ด้าน</vt:lpstr>
      <vt:lpstr>ผลการเรียนรู้ 5 ด้าน</vt:lpstr>
      <vt:lpstr>มาตรฐานคุณวุฒิการศึกษาระดับปริญญาตรี สาขาพยาบาลศาสตร์</vt:lpstr>
      <vt:lpstr>มาตรฐานคุณวุฒิการศึกษาระดับปริญญาตรี สาขาพยาบาลศาสตร์</vt:lpstr>
      <vt:lpstr>มาตรฐานคุณวุฒิการศึกษาระดับปริญญาตรี สาขาพยาบาลศาสตร์</vt:lpstr>
      <vt:lpstr>มาตรฐานคุณวุฒิการศึกษาระดับปริญญาตรี สาขาพยาบาลศาสตร์</vt:lpstr>
      <vt:lpstr>มาตรฐานผลการเรียนรู้</vt:lpstr>
      <vt:lpstr>ด้านคุณธรรมจริยธรรม</vt:lpstr>
      <vt:lpstr>ด้านความรู้</vt:lpstr>
      <vt:lpstr>ด้านความรู้</vt:lpstr>
      <vt:lpstr>ด้านทักษะทางปัญญา</vt:lpstr>
      <vt:lpstr>ด้านความสัมพันธ์ระหว่างบุคคลและความรับผิดชอบ</vt:lpstr>
      <vt:lpstr>ด้านทักษะการวิเคราะห์เชิงตัวเลข การสื่อสาร และการใช้เทคโนโลยีสารสนเทศ</vt:lpstr>
      <vt:lpstr>ด้านทักษะการปฏิบัติเชิงวิชาชีพ</vt:lpstr>
      <vt:lpstr>การนำมาตรฐานผลการเรียนรู้ไปใช้</vt:lpstr>
      <vt:lpstr>การนำมาตรฐานผลการเรียนรู้ไปใช้</vt:lpstr>
      <vt:lpstr>การนำมาตรฐานผลการเรียนรู้ไปใช้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สมรรถนะหลักผู้ประกอบวิชาชีพการพยาบาลและมาตรฐานคุณวุฒิการศึกษาระดับปริญญาตรี สาขาพยาบาลศาสตร์</dc:title>
  <dc:creator>Com</dc:creator>
  <cp:lastModifiedBy>Com</cp:lastModifiedBy>
  <cp:revision>15</cp:revision>
  <dcterms:created xsi:type="dcterms:W3CDTF">2019-06-03T11:14:29Z</dcterms:created>
  <dcterms:modified xsi:type="dcterms:W3CDTF">2019-06-03T23:18:51Z</dcterms:modified>
</cp:coreProperties>
</file>